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7" r:id="rId1"/>
  </p:sldMasterIdLst>
  <p:notesMasterIdLst>
    <p:notesMasterId r:id="rId107"/>
  </p:notesMasterIdLst>
  <p:handoutMasterIdLst>
    <p:handoutMasterId r:id="rId108"/>
  </p:handoutMasterIdLst>
  <p:sldIdLst>
    <p:sldId id="352" r:id="rId2"/>
    <p:sldId id="617" r:id="rId3"/>
    <p:sldId id="543" r:id="rId4"/>
    <p:sldId id="594" r:id="rId5"/>
    <p:sldId id="595" r:id="rId6"/>
    <p:sldId id="596" r:id="rId7"/>
    <p:sldId id="606" r:id="rId8"/>
    <p:sldId id="353" r:id="rId9"/>
    <p:sldId id="559" r:id="rId10"/>
    <p:sldId id="558" r:id="rId11"/>
    <p:sldId id="363" r:id="rId12"/>
    <p:sldId id="447" r:id="rId13"/>
    <p:sldId id="528" r:id="rId14"/>
    <p:sldId id="570" r:id="rId15"/>
    <p:sldId id="607" r:id="rId16"/>
    <p:sldId id="560" r:id="rId17"/>
    <p:sldId id="577" r:id="rId18"/>
    <p:sldId id="569" r:id="rId19"/>
    <p:sldId id="574" r:id="rId20"/>
    <p:sldId id="605" r:id="rId21"/>
    <p:sldId id="355" r:id="rId22"/>
    <p:sldId id="430" r:id="rId23"/>
    <p:sldId id="575" r:id="rId24"/>
    <p:sldId id="557" r:id="rId25"/>
    <p:sldId id="364" r:id="rId26"/>
    <p:sldId id="366" r:id="rId27"/>
    <p:sldId id="367" r:id="rId28"/>
    <p:sldId id="571" r:id="rId29"/>
    <p:sldId id="572" r:id="rId30"/>
    <p:sldId id="602" r:id="rId31"/>
    <p:sldId id="579" r:id="rId32"/>
    <p:sldId id="387" r:id="rId33"/>
    <p:sldId id="386" r:id="rId34"/>
    <p:sldId id="608" r:id="rId35"/>
    <p:sldId id="581" r:id="rId36"/>
    <p:sldId id="582" r:id="rId37"/>
    <p:sldId id="335" r:id="rId38"/>
    <p:sldId id="258" r:id="rId39"/>
    <p:sldId id="400" r:id="rId40"/>
    <p:sldId id="563" r:id="rId41"/>
    <p:sldId id="259" r:id="rId42"/>
    <p:sldId id="583" r:id="rId43"/>
    <p:sldId id="544" r:id="rId44"/>
    <p:sldId id="603" r:id="rId45"/>
    <p:sldId id="545" r:id="rId46"/>
    <p:sldId id="286" r:id="rId47"/>
    <p:sldId id="260" r:id="rId48"/>
    <p:sldId id="263" r:id="rId49"/>
    <p:sldId id="261" r:id="rId50"/>
    <p:sldId id="580" r:id="rId51"/>
    <p:sldId id="609" r:id="rId52"/>
    <p:sldId id="456" r:id="rId53"/>
    <p:sldId id="342" r:id="rId54"/>
    <p:sldId id="610" r:id="rId55"/>
    <p:sldId id="533" r:id="rId56"/>
    <p:sldId id="530" r:id="rId57"/>
    <p:sldId id="547" r:id="rId58"/>
    <p:sldId id="599" r:id="rId59"/>
    <p:sldId id="600" r:id="rId60"/>
    <p:sldId id="457" r:id="rId61"/>
    <p:sldId id="323" r:id="rId62"/>
    <p:sldId id="329" r:id="rId63"/>
    <p:sldId id="269" r:id="rId64"/>
    <p:sldId id="601" r:id="rId65"/>
    <p:sldId id="298" r:id="rId66"/>
    <p:sldId id="299" r:id="rId67"/>
    <p:sldId id="565" r:id="rId68"/>
    <p:sldId id="300" r:id="rId69"/>
    <p:sldId id="524" r:id="rId70"/>
    <p:sldId id="302" r:id="rId71"/>
    <p:sldId id="304" r:id="rId72"/>
    <p:sldId id="306" r:id="rId73"/>
    <p:sldId id="339" r:id="rId74"/>
    <p:sldId id="340" r:id="rId75"/>
    <p:sldId id="341" r:id="rId76"/>
    <p:sldId id="567" r:id="rId77"/>
    <p:sldId id="505" r:id="rId78"/>
    <p:sldId id="460" r:id="rId79"/>
    <p:sldId id="461" r:id="rId80"/>
    <p:sldId id="611" r:id="rId81"/>
    <p:sldId id="471" r:id="rId82"/>
    <p:sldId id="466" r:id="rId83"/>
    <p:sldId id="604" r:id="rId84"/>
    <p:sldId id="612" r:id="rId85"/>
    <p:sldId id="476" r:id="rId86"/>
    <p:sldId id="614" r:id="rId87"/>
    <p:sldId id="613" r:id="rId88"/>
    <p:sldId id="479" r:id="rId89"/>
    <p:sldId id="615" r:id="rId90"/>
    <p:sldId id="568" r:id="rId91"/>
    <p:sldId id="486" r:id="rId92"/>
    <p:sldId id="487" r:id="rId93"/>
    <p:sldId id="586" r:id="rId94"/>
    <p:sldId id="491" r:id="rId95"/>
    <p:sldId id="494" r:id="rId96"/>
    <p:sldId id="495" r:id="rId97"/>
    <p:sldId id="496" r:id="rId98"/>
    <p:sldId id="587" r:id="rId99"/>
    <p:sldId id="588" r:id="rId100"/>
    <p:sldId id="591" r:id="rId101"/>
    <p:sldId id="592" r:id="rId102"/>
    <p:sldId id="597" r:id="rId103"/>
    <p:sldId id="593" r:id="rId104"/>
    <p:sldId id="553" r:id="rId105"/>
    <p:sldId id="598" r:id="rId106"/>
  </p:sldIdLst>
  <p:sldSz cx="9144000" cy="6858000" type="screen4x3"/>
  <p:notesSz cx="6858000" cy="9296400"/>
  <p:defaultTextStyle>
    <a:defPPr>
      <a:defRPr lang="en-US"/>
    </a:defPPr>
    <a:lvl1pPr algn="l" rtl="0" fontAlgn="base">
      <a:spcBef>
        <a:spcPct val="0"/>
      </a:spcBef>
      <a:spcAft>
        <a:spcPct val="0"/>
      </a:spcAft>
      <a:defRPr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4969" autoAdjust="0"/>
  </p:normalViewPr>
  <p:slideViewPr>
    <p:cSldViewPr>
      <p:cViewPr varScale="1">
        <p:scale>
          <a:sx n="87" d="100"/>
          <a:sy n="87" d="100"/>
        </p:scale>
        <p:origin x="-226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2" d="100"/>
          <a:sy n="82" d="100"/>
        </p:scale>
        <p:origin x="-1392" y="-8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EE7C1-653D-4EDE-96DC-9F75F26417EF}" type="doc">
      <dgm:prSet loTypeId="urn:microsoft.com/office/officeart/2005/8/layout/orgChart1" loCatId="hierarchy" qsTypeId="urn:microsoft.com/office/officeart/2005/8/quickstyle/simple1" qsCatId="simple" csTypeId="urn:microsoft.com/office/officeart/2005/8/colors/accent1_2" csCatId="accent1" phldr="1"/>
      <dgm:spPr/>
    </dgm:pt>
    <dgm:pt modelId="{9E2F1D75-C230-4B46-A594-1EF2E4A738B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Nervous System</a:t>
          </a:r>
        </a:p>
      </dgm:t>
    </dgm:pt>
    <dgm:pt modelId="{BD788B84-2469-4103-8A9B-9078237A56A0}" type="parTrans" cxnId="{E7618334-3072-43CB-A823-DE8066BCA1CD}">
      <dgm:prSet/>
      <dgm:spPr/>
      <dgm:t>
        <a:bodyPr/>
        <a:lstStyle/>
        <a:p>
          <a:endParaRPr lang="en-CA"/>
        </a:p>
      </dgm:t>
    </dgm:pt>
    <dgm:pt modelId="{7E31D336-96EF-4570-82CB-C778062E3498}" type="sibTrans" cxnId="{E7618334-3072-43CB-A823-DE8066BCA1CD}">
      <dgm:prSet/>
      <dgm:spPr/>
      <dgm:t>
        <a:bodyPr/>
        <a:lstStyle/>
        <a:p>
          <a:endParaRPr lang="en-CA"/>
        </a:p>
      </dgm:t>
    </dgm:pt>
    <dgm:pt modelId="{7E01D08B-2271-450D-97D2-7099C5A837F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Central Nervous System</a:t>
          </a:r>
        </a:p>
      </dgm:t>
    </dgm:pt>
    <dgm:pt modelId="{BC0AF650-20F6-487A-BD45-16B37B5CE381}" type="parTrans" cxnId="{94E60C05-6CBD-41E2-AC70-B67B1D196F5E}">
      <dgm:prSet/>
      <dgm:spPr/>
      <dgm:t>
        <a:bodyPr/>
        <a:lstStyle/>
        <a:p>
          <a:endParaRPr lang="en-CA"/>
        </a:p>
      </dgm:t>
    </dgm:pt>
    <dgm:pt modelId="{D73B6A42-B002-4109-9513-48D3C1ACE8B3}" type="sibTrans" cxnId="{94E60C05-6CBD-41E2-AC70-B67B1D196F5E}">
      <dgm:prSet/>
      <dgm:spPr/>
      <dgm:t>
        <a:bodyPr/>
        <a:lstStyle/>
        <a:p>
          <a:endParaRPr lang="en-CA"/>
        </a:p>
      </dgm:t>
    </dgm:pt>
    <dgm:pt modelId="{7BD729D4-E150-4A14-BDF7-C294871BAF5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Brain</a:t>
          </a:r>
        </a:p>
      </dgm:t>
    </dgm:pt>
    <dgm:pt modelId="{B80D2C20-D6FC-4559-A3CD-F3591B0D9199}" type="parTrans" cxnId="{AE5EE0BD-CAC0-46CF-A9BD-67DA199DB4B9}">
      <dgm:prSet/>
      <dgm:spPr/>
      <dgm:t>
        <a:bodyPr/>
        <a:lstStyle/>
        <a:p>
          <a:endParaRPr lang="en-CA"/>
        </a:p>
      </dgm:t>
    </dgm:pt>
    <dgm:pt modelId="{00F4B707-F3D3-4BF9-ADD3-7F0A7B198EC9}" type="sibTrans" cxnId="{AE5EE0BD-CAC0-46CF-A9BD-67DA199DB4B9}">
      <dgm:prSet/>
      <dgm:spPr/>
      <dgm:t>
        <a:bodyPr/>
        <a:lstStyle/>
        <a:p>
          <a:endParaRPr lang="en-CA"/>
        </a:p>
      </dgm:t>
    </dgm:pt>
    <dgm:pt modelId="{71F84B91-5D66-4A73-AB28-C9E17964C45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Cerebrum</a:t>
          </a:r>
        </a:p>
      </dgm:t>
    </dgm:pt>
    <dgm:pt modelId="{08B05B79-1485-4FA9-979D-914466ACE054}" type="parTrans" cxnId="{1F153C05-0008-43E2-8965-3E0679615AEF}">
      <dgm:prSet/>
      <dgm:spPr/>
      <dgm:t>
        <a:bodyPr/>
        <a:lstStyle/>
        <a:p>
          <a:endParaRPr lang="en-CA"/>
        </a:p>
      </dgm:t>
    </dgm:pt>
    <dgm:pt modelId="{171EF8EB-C2CB-4710-BA7D-E4A8E75A3413}" type="sibTrans" cxnId="{1F153C05-0008-43E2-8965-3E0679615AEF}">
      <dgm:prSet/>
      <dgm:spPr/>
      <dgm:t>
        <a:bodyPr/>
        <a:lstStyle/>
        <a:p>
          <a:endParaRPr lang="en-CA"/>
        </a:p>
      </dgm:t>
    </dgm:pt>
    <dgm:pt modelId="{C8D820DF-8A86-48B0-96B1-68E5BED14DAF}">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Cerebellum </a:t>
          </a:r>
        </a:p>
      </dgm:t>
    </dgm:pt>
    <dgm:pt modelId="{07EAB880-0526-49ED-A67D-7D23C4D55471}" type="parTrans" cxnId="{82D85621-2FE6-4A29-8C19-46C69FB9C853}">
      <dgm:prSet/>
      <dgm:spPr/>
      <dgm:t>
        <a:bodyPr/>
        <a:lstStyle/>
        <a:p>
          <a:endParaRPr lang="en-CA"/>
        </a:p>
      </dgm:t>
    </dgm:pt>
    <dgm:pt modelId="{F963EEC0-9A08-4BDD-82EE-A4904522C726}" type="sibTrans" cxnId="{82D85621-2FE6-4A29-8C19-46C69FB9C853}">
      <dgm:prSet/>
      <dgm:spPr/>
      <dgm:t>
        <a:bodyPr/>
        <a:lstStyle/>
        <a:p>
          <a:endParaRPr lang="en-CA"/>
        </a:p>
      </dgm:t>
    </dgm:pt>
    <dgm:pt modelId="{DFEB1C37-2A51-4177-A8B3-002452D63873}">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Brain Stem</a:t>
          </a:r>
        </a:p>
      </dgm:t>
    </dgm:pt>
    <dgm:pt modelId="{EB39FB42-2CDC-4759-A3D6-CA3E776D386E}" type="parTrans" cxnId="{DE7FF162-3ED4-4DA4-A219-B93173E6F1FB}">
      <dgm:prSet/>
      <dgm:spPr/>
      <dgm:t>
        <a:bodyPr/>
        <a:lstStyle/>
        <a:p>
          <a:endParaRPr lang="en-CA"/>
        </a:p>
      </dgm:t>
    </dgm:pt>
    <dgm:pt modelId="{5E269301-F9F0-4D7E-BDDA-875E6CC625F0}" type="sibTrans" cxnId="{DE7FF162-3ED4-4DA4-A219-B93173E6F1FB}">
      <dgm:prSet/>
      <dgm:spPr/>
      <dgm:t>
        <a:bodyPr/>
        <a:lstStyle/>
        <a:p>
          <a:endParaRPr lang="en-CA"/>
        </a:p>
      </dgm:t>
    </dgm:pt>
    <dgm:pt modelId="{0140291B-AC8C-4217-B7EE-1A3A4D4DB1E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Spinal Chord</a:t>
          </a:r>
        </a:p>
      </dgm:t>
    </dgm:pt>
    <dgm:pt modelId="{474885C6-6799-4780-948D-AB9428BBA71B}" type="parTrans" cxnId="{A8E5CFCA-CFA8-404E-8F74-327DF8ABC118}">
      <dgm:prSet/>
      <dgm:spPr/>
      <dgm:t>
        <a:bodyPr/>
        <a:lstStyle/>
        <a:p>
          <a:endParaRPr lang="en-CA"/>
        </a:p>
      </dgm:t>
    </dgm:pt>
    <dgm:pt modelId="{2A0DD120-89C6-47F4-A856-EF4C84AB7D5C}" type="sibTrans" cxnId="{A8E5CFCA-CFA8-404E-8F74-327DF8ABC118}">
      <dgm:prSet/>
      <dgm:spPr/>
      <dgm:t>
        <a:bodyPr/>
        <a:lstStyle/>
        <a:p>
          <a:endParaRPr lang="en-CA"/>
        </a:p>
      </dgm:t>
    </dgm:pt>
    <dgm:pt modelId="{711F3EE6-98B7-4FBA-8B9F-5CA04FFA2E1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Peripheral Nervous System</a:t>
          </a:r>
        </a:p>
      </dgm:t>
    </dgm:pt>
    <dgm:pt modelId="{810FDDFF-C1B9-4A4A-A17E-6927804013EF}" type="parTrans" cxnId="{06B4AFBA-5A8F-4934-9FB2-6D103C11D0DA}">
      <dgm:prSet/>
      <dgm:spPr/>
      <dgm:t>
        <a:bodyPr/>
        <a:lstStyle/>
        <a:p>
          <a:endParaRPr lang="en-CA"/>
        </a:p>
      </dgm:t>
    </dgm:pt>
    <dgm:pt modelId="{D19485DC-97B0-4DBB-A250-1F7425B65553}" type="sibTrans" cxnId="{06B4AFBA-5A8F-4934-9FB2-6D103C11D0DA}">
      <dgm:prSet/>
      <dgm:spPr/>
      <dgm:t>
        <a:bodyPr/>
        <a:lstStyle/>
        <a:p>
          <a:endParaRPr lang="en-CA"/>
        </a:p>
      </dgm:t>
    </dgm:pt>
    <dgm:pt modelId="{4F74F235-F057-48F3-BCBC-8DC7C2B81133}">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dirty="0" smtClean="0">
              <a:ln>
                <a:noFill/>
              </a:ln>
              <a:solidFill>
                <a:schemeClr val="tx1"/>
              </a:solidFill>
              <a:effectLst/>
              <a:latin typeface="Tahoma" pitchFamily="34" charset="0"/>
            </a:rPr>
            <a:t>Somatic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dirty="0" smtClean="0">
              <a:ln>
                <a:noFill/>
              </a:ln>
              <a:solidFill>
                <a:schemeClr val="tx1"/>
              </a:solidFill>
              <a:effectLst/>
              <a:latin typeface="Tahoma" pitchFamily="34" charset="0"/>
            </a:rPr>
            <a:t>Nervous System</a:t>
          </a:r>
        </a:p>
      </dgm:t>
    </dgm:pt>
    <dgm:pt modelId="{DAE05197-E0B2-40BF-8BE8-9C15D9DCC4F1}" type="parTrans" cxnId="{09AA577B-35A0-4D4E-839A-6DB448D55EC3}">
      <dgm:prSet/>
      <dgm:spPr/>
      <dgm:t>
        <a:bodyPr/>
        <a:lstStyle/>
        <a:p>
          <a:endParaRPr lang="en-CA"/>
        </a:p>
      </dgm:t>
    </dgm:pt>
    <dgm:pt modelId="{D7B52631-7C20-48F6-A312-3EEA18F8FE5F}" type="sibTrans" cxnId="{09AA577B-35A0-4D4E-839A-6DB448D55EC3}">
      <dgm:prSet/>
      <dgm:spPr/>
      <dgm:t>
        <a:bodyPr/>
        <a:lstStyle/>
        <a:p>
          <a:endParaRPr lang="en-CA"/>
        </a:p>
      </dgm:t>
    </dgm:pt>
    <dgm:pt modelId="{0B7E4880-D7D5-4729-B279-1701082AFDD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Autonomic Nervous System</a:t>
          </a:r>
        </a:p>
      </dgm:t>
    </dgm:pt>
    <dgm:pt modelId="{BDEF1EB6-17E9-4F34-9CDB-E235F01236EF}" type="parTrans" cxnId="{C20BBD01-5A2C-47BD-B4D3-0ED4A8CE94B3}">
      <dgm:prSet/>
      <dgm:spPr/>
      <dgm:t>
        <a:bodyPr/>
        <a:lstStyle/>
        <a:p>
          <a:endParaRPr lang="en-CA"/>
        </a:p>
      </dgm:t>
    </dgm:pt>
    <dgm:pt modelId="{D2106557-9C9A-4EAA-ACE6-72AC2D03CDED}" type="sibTrans" cxnId="{C20BBD01-5A2C-47BD-B4D3-0ED4A8CE94B3}">
      <dgm:prSet/>
      <dgm:spPr/>
      <dgm:t>
        <a:bodyPr/>
        <a:lstStyle/>
        <a:p>
          <a:endParaRPr lang="en-CA"/>
        </a:p>
      </dgm:t>
    </dgm:pt>
    <dgm:pt modelId="{08AF84CE-18EF-452E-97AE-42F3BFA01892}">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Sympathetic</a:t>
          </a:r>
        </a:p>
      </dgm:t>
    </dgm:pt>
    <dgm:pt modelId="{1A7E6533-830A-42DE-8E11-CA7BA9FCFCC2}" type="parTrans" cxnId="{5E1110AC-5A10-4BDC-8523-43ED75B3D25C}">
      <dgm:prSet/>
      <dgm:spPr/>
      <dgm:t>
        <a:bodyPr/>
        <a:lstStyle/>
        <a:p>
          <a:endParaRPr lang="en-CA"/>
        </a:p>
      </dgm:t>
    </dgm:pt>
    <dgm:pt modelId="{9A7BE250-74A1-4D37-A550-20A8346354E0}" type="sibTrans" cxnId="{5E1110AC-5A10-4BDC-8523-43ED75B3D25C}">
      <dgm:prSet/>
      <dgm:spPr/>
      <dgm:t>
        <a:bodyPr/>
        <a:lstStyle/>
        <a:p>
          <a:endParaRPr lang="en-CA"/>
        </a:p>
      </dgm:t>
    </dgm:pt>
    <dgm:pt modelId="{C105A2C2-915E-46FF-9D93-E043D6B35BC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b="0" i="0" u="none" strike="noStrike" cap="none" normalizeH="0" baseline="0" smtClean="0">
              <a:ln>
                <a:noFill/>
              </a:ln>
              <a:solidFill>
                <a:schemeClr val="tx1"/>
              </a:solidFill>
              <a:effectLst/>
              <a:latin typeface="Tahoma" pitchFamily="34" charset="0"/>
            </a:rPr>
            <a:t>Parasympathetic</a:t>
          </a:r>
        </a:p>
      </dgm:t>
    </dgm:pt>
    <dgm:pt modelId="{B43889B1-4D47-42D1-B1F1-B029EC47C5F5}" type="parTrans" cxnId="{CF6A7E3A-053A-4EF4-AE09-A67A1024E771}">
      <dgm:prSet/>
      <dgm:spPr/>
      <dgm:t>
        <a:bodyPr/>
        <a:lstStyle/>
        <a:p>
          <a:endParaRPr lang="en-CA"/>
        </a:p>
      </dgm:t>
    </dgm:pt>
    <dgm:pt modelId="{1486023F-A74F-4382-95A3-9E641989BD91}" type="sibTrans" cxnId="{CF6A7E3A-053A-4EF4-AE09-A67A1024E771}">
      <dgm:prSet/>
      <dgm:spPr/>
      <dgm:t>
        <a:bodyPr/>
        <a:lstStyle/>
        <a:p>
          <a:endParaRPr lang="en-CA"/>
        </a:p>
      </dgm:t>
    </dgm:pt>
    <dgm:pt modelId="{318A52C0-8DC0-4571-A6FF-8E21C3C5BF60}" type="pres">
      <dgm:prSet presAssocID="{0A1EE7C1-653D-4EDE-96DC-9F75F26417EF}" presName="hierChild1" presStyleCnt="0">
        <dgm:presLayoutVars>
          <dgm:orgChart val="1"/>
          <dgm:chPref val="1"/>
          <dgm:dir/>
          <dgm:animOne val="branch"/>
          <dgm:animLvl val="lvl"/>
          <dgm:resizeHandles/>
        </dgm:presLayoutVars>
      </dgm:prSet>
      <dgm:spPr/>
    </dgm:pt>
    <dgm:pt modelId="{86DFD117-542D-4CB0-A064-DB2DA62D8594}" type="pres">
      <dgm:prSet presAssocID="{9E2F1D75-C230-4B46-A594-1EF2E4A738B6}" presName="hierRoot1" presStyleCnt="0">
        <dgm:presLayoutVars>
          <dgm:hierBranch/>
        </dgm:presLayoutVars>
      </dgm:prSet>
      <dgm:spPr/>
    </dgm:pt>
    <dgm:pt modelId="{77E8813F-1195-4916-A0CC-07B5CDD26121}" type="pres">
      <dgm:prSet presAssocID="{9E2F1D75-C230-4B46-A594-1EF2E4A738B6}" presName="rootComposite1" presStyleCnt="0"/>
      <dgm:spPr/>
    </dgm:pt>
    <dgm:pt modelId="{F378E93E-3781-4DE5-BE13-313D7C6ED990}" type="pres">
      <dgm:prSet presAssocID="{9E2F1D75-C230-4B46-A594-1EF2E4A738B6}" presName="rootText1" presStyleLbl="node0" presStyleIdx="0" presStyleCnt="1">
        <dgm:presLayoutVars>
          <dgm:chPref val="3"/>
        </dgm:presLayoutVars>
      </dgm:prSet>
      <dgm:spPr/>
      <dgm:t>
        <a:bodyPr/>
        <a:lstStyle/>
        <a:p>
          <a:endParaRPr lang="en-US"/>
        </a:p>
      </dgm:t>
    </dgm:pt>
    <dgm:pt modelId="{0952DEC7-8EBC-4C9E-AA0A-940220694900}" type="pres">
      <dgm:prSet presAssocID="{9E2F1D75-C230-4B46-A594-1EF2E4A738B6}" presName="rootConnector1" presStyleLbl="node1" presStyleIdx="0" presStyleCnt="0"/>
      <dgm:spPr/>
      <dgm:t>
        <a:bodyPr/>
        <a:lstStyle/>
        <a:p>
          <a:endParaRPr lang="en-US"/>
        </a:p>
      </dgm:t>
    </dgm:pt>
    <dgm:pt modelId="{AFA55322-E15B-47DE-B140-20B5FAB11707}" type="pres">
      <dgm:prSet presAssocID="{9E2F1D75-C230-4B46-A594-1EF2E4A738B6}" presName="hierChild2" presStyleCnt="0"/>
      <dgm:spPr/>
    </dgm:pt>
    <dgm:pt modelId="{87D7E46D-17FB-4470-AF98-53C6EE1D29D5}" type="pres">
      <dgm:prSet presAssocID="{BC0AF650-20F6-487A-BD45-16B37B5CE381}" presName="Name35" presStyleLbl="parChTrans1D2" presStyleIdx="0" presStyleCnt="2"/>
      <dgm:spPr/>
      <dgm:t>
        <a:bodyPr/>
        <a:lstStyle/>
        <a:p>
          <a:endParaRPr lang="en-US"/>
        </a:p>
      </dgm:t>
    </dgm:pt>
    <dgm:pt modelId="{63B2765A-8325-4DB3-9E36-C891D5000011}" type="pres">
      <dgm:prSet presAssocID="{7E01D08B-2271-450D-97D2-7099C5A837F7}" presName="hierRoot2" presStyleCnt="0">
        <dgm:presLayoutVars>
          <dgm:hierBranch/>
        </dgm:presLayoutVars>
      </dgm:prSet>
      <dgm:spPr/>
    </dgm:pt>
    <dgm:pt modelId="{547426F6-A523-4988-B84E-A3EEAA8C002C}" type="pres">
      <dgm:prSet presAssocID="{7E01D08B-2271-450D-97D2-7099C5A837F7}" presName="rootComposite" presStyleCnt="0"/>
      <dgm:spPr/>
    </dgm:pt>
    <dgm:pt modelId="{03A6964E-FF92-49EF-8A24-0F37047DB802}" type="pres">
      <dgm:prSet presAssocID="{7E01D08B-2271-450D-97D2-7099C5A837F7}" presName="rootText" presStyleLbl="node2" presStyleIdx="0" presStyleCnt="2">
        <dgm:presLayoutVars>
          <dgm:chPref val="3"/>
        </dgm:presLayoutVars>
      </dgm:prSet>
      <dgm:spPr/>
      <dgm:t>
        <a:bodyPr/>
        <a:lstStyle/>
        <a:p>
          <a:endParaRPr lang="en-US"/>
        </a:p>
      </dgm:t>
    </dgm:pt>
    <dgm:pt modelId="{5E15B587-C3B2-43D0-BB33-D5493ED2F46B}" type="pres">
      <dgm:prSet presAssocID="{7E01D08B-2271-450D-97D2-7099C5A837F7}" presName="rootConnector" presStyleLbl="node2" presStyleIdx="0" presStyleCnt="2"/>
      <dgm:spPr/>
      <dgm:t>
        <a:bodyPr/>
        <a:lstStyle/>
        <a:p>
          <a:endParaRPr lang="en-US"/>
        </a:p>
      </dgm:t>
    </dgm:pt>
    <dgm:pt modelId="{50D85A52-2C11-4037-A00B-A5B1DD50CD00}" type="pres">
      <dgm:prSet presAssocID="{7E01D08B-2271-450D-97D2-7099C5A837F7}" presName="hierChild4" presStyleCnt="0"/>
      <dgm:spPr/>
    </dgm:pt>
    <dgm:pt modelId="{03AE34F9-FFF2-4DB0-A515-E006F87ADACD}" type="pres">
      <dgm:prSet presAssocID="{B80D2C20-D6FC-4559-A3CD-F3591B0D9199}" presName="Name35" presStyleLbl="parChTrans1D3" presStyleIdx="0" presStyleCnt="4"/>
      <dgm:spPr/>
      <dgm:t>
        <a:bodyPr/>
        <a:lstStyle/>
        <a:p>
          <a:endParaRPr lang="en-US"/>
        </a:p>
      </dgm:t>
    </dgm:pt>
    <dgm:pt modelId="{1CB03B8D-A4AF-4FAC-91F8-7C1D06C259DF}" type="pres">
      <dgm:prSet presAssocID="{7BD729D4-E150-4A14-BDF7-C294871BAF59}" presName="hierRoot2" presStyleCnt="0">
        <dgm:presLayoutVars>
          <dgm:hierBranch val="r"/>
        </dgm:presLayoutVars>
      </dgm:prSet>
      <dgm:spPr/>
    </dgm:pt>
    <dgm:pt modelId="{9773111C-0267-401C-B00C-CB683CB6BB6C}" type="pres">
      <dgm:prSet presAssocID="{7BD729D4-E150-4A14-BDF7-C294871BAF59}" presName="rootComposite" presStyleCnt="0"/>
      <dgm:spPr/>
    </dgm:pt>
    <dgm:pt modelId="{AAB4C260-7949-4BB9-95D5-14EAC8250EAA}" type="pres">
      <dgm:prSet presAssocID="{7BD729D4-E150-4A14-BDF7-C294871BAF59}" presName="rootText" presStyleLbl="node3" presStyleIdx="0" presStyleCnt="4">
        <dgm:presLayoutVars>
          <dgm:chPref val="3"/>
        </dgm:presLayoutVars>
      </dgm:prSet>
      <dgm:spPr/>
      <dgm:t>
        <a:bodyPr/>
        <a:lstStyle/>
        <a:p>
          <a:endParaRPr lang="en-US"/>
        </a:p>
      </dgm:t>
    </dgm:pt>
    <dgm:pt modelId="{D7031B7F-2D87-4E8D-839A-85CD520D38FF}" type="pres">
      <dgm:prSet presAssocID="{7BD729D4-E150-4A14-BDF7-C294871BAF59}" presName="rootConnector" presStyleLbl="node3" presStyleIdx="0" presStyleCnt="4"/>
      <dgm:spPr/>
      <dgm:t>
        <a:bodyPr/>
        <a:lstStyle/>
        <a:p>
          <a:endParaRPr lang="en-US"/>
        </a:p>
      </dgm:t>
    </dgm:pt>
    <dgm:pt modelId="{94270ED5-E83C-44EF-B0B3-43AAC6635D41}" type="pres">
      <dgm:prSet presAssocID="{7BD729D4-E150-4A14-BDF7-C294871BAF59}" presName="hierChild4" presStyleCnt="0"/>
      <dgm:spPr/>
    </dgm:pt>
    <dgm:pt modelId="{AD456423-9B00-42C3-9122-84E60C2A9E70}" type="pres">
      <dgm:prSet presAssocID="{08B05B79-1485-4FA9-979D-914466ACE054}" presName="Name50" presStyleLbl="parChTrans1D4" presStyleIdx="0" presStyleCnt="5"/>
      <dgm:spPr/>
      <dgm:t>
        <a:bodyPr/>
        <a:lstStyle/>
        <a:p>
          <a:endParaRPr lang="en-US"/>
        </a:p>
      </dgm:t>
    </dgm:pt>
    <dgm:pt modelId="{BD90DB58-4F02-46BC-9CA9-D71E452D074D}" type="pres">
      <dgm:prSet presAssocID="{71F84B91-5D66-4A73-AB28-C9E17964C45D}" presName="hierRoot2" presStyleCnt="0">
        <dgm:presLayoutVars>
          <dgm:hierBranch val="r"/>
        </dgm:presLayoutVars>
      </dgm:prSet>
      <dgm:spPr/>
    </dgm:pt>
    <dgm:pt modelId="{42C260F8-08EF-4FD5-8A3D-E21AA09DAEB8}" type="pres">
      <dgm:prSet presAssocID="{71F84B91-5D66-4A73-AB28-C9E17964C45D}" presName="rootComposite" presStyleCnt="0"/>
      <dgm:spPr/>
    </dgm:pt>
    <dgm:pt modelId="{BC3A31DF-3790-4BE7-8097-3D48644174CD}" type="pres">
      <dgm:prSet presAssocID="{71F84B91-5D66-4A73-AB28-C9E17964C45D}" presName="rootText" presStyleLbl="node4" presStyleIdx="0" presStyleCnt="5">
        <dgm:presLayoutVars>
          <dgm:chPref val="3"/>
        </dgm:presLayoutVars>
      </dgm:prSet>
      <dgm:spPr/>
      <dgm:t>
        <a:bodyPr/>
        <a:lstStyle/>
        <a:p>
          <a:endParaRPr lang="en-US"/>
        </a:p>
      </dgm:t>
    </dgm:pt>
    <dgm:pt modelId="{28DE3BC5-B241-447A-B55D-2C89C05268D9}" type="pres">
      <dgm:prSet presAssocID="{71F84B91-5D66-4A73-AB28-C9E17964C45D}" presName="rootConnector" presStyleLbl="node4" presStyleIdx="0" presStyleCnt="5"/>
      <dgm:spPr/>
      <dgm:t>
        <a:bodyPr/>
        <a:lstStyle/>
        <a:p>
          <a:endParaRPr lang="en-US"/>
        </a:p>
      </dgm:t>
    </dgm:pt>
    <dgm:pt modelId="{92690928-C8B5-4525-97C7-46E2405C8526}" type="pres">
      <dgm:prSet presAssocID="{71F84B91-5D66-4A73-AB28-C9E17964C45D}" presName="hierChild4" presStyleCnt="0"/>
      <dgm:spPr/>
    </dgm:pt>
    <dgm:pt modelId="{200ABD60-D516-4C6F-BBB8-3DD908FB5709}" type="pres">
      <dgm:prSet presAssocID="{71F84B91-5D66-4A73-AB28-C9E17964C45D}" presName="hierChild5" presStyleCnt="0"/>
      <dgm:spPr/>
    </dgm:pt>
    <dgm:pt modelId="{F274D4E9-C4CB-419F-AF3F-F63CB9D95314}" type="pres">
      <dgm:prSet presAssocID="{07EAB880-0526-49ED-A67D-7D23C4D55471}" presName="Name50" presStyleLbl="parChTrans1D4" presStyleIdx="1" presStyleCnt="5"/>
      <dgm:spPr/>
      <dgm:t>
        <a:bodyPr/>
        <a:lstStyle/>
        <a:p>
          <a:endParaRPr lang="en-US"/>
        </a:p>
      </dgm:t>
    </dgm:pt>
    <dgm:pt modelId="{E19E8FC0-0B81-4417-9064-F097166046BD}" type="pres">
      <dgm:prSet presAssocID="{C8D820DF-8A86-48B0-96B1-68E5BED14DAF}" presName="hierRoot2" presStyleCnt="0">
        <dgm:presLayoutVars>
          <dgm:hierBranch val="r"/>
        </dgm:presLayoutVars>
      </dgm:prSet>
      <dgm:spPr/>
    </dgm:pt>
    <dgm:pt modelId="{A8374950-5E89-4544-BD17-3EF6D49345E3}" type="pres">
      <dgm:prSet presAssocID="{C8D820DF-8A86-48B0-96B1-68E5BED14DAF}" presName="rootComposite" presStyleCnt="0"/>
      <dgm:spPr/>
    </dgm:pt>
    <dgm:pt modelId="{938E32F3-2E48-4838-AF1D-1802F1205805}" type="pres">
      <dgm:prSet presAssocID="{C8D820DF-8A86-48B0-96B1-68E5BED14DAF}" presName="rootText" presStyleLbl="node4" presStyleIdx="1" presStyleCnt="5">
        <dgm:presLayoutVars>
          <dgm:chPref val="3"/>
        </dgm:presLayoutVars>
      </dgm:prSet>
      <dgm:spPr/>
      <dgm:t>
        <a:bodyPr/>
        <a:lstStyle/>
        <a:p>
          <a:endParaRPr lang="en-US"/>
        </a:p>
      </dgm:t>
    </dgm:pt>
    <dgm:pt modelId="{1F9283F3-34DE-4170-8233-2106297649BB}" type="pres">
      <dgm:prSet presAssocID="{C8D820DF-8A86-48B0-96B1-68E5BED14DAF}" presName="rootConnector" presStyleLbl="node4" presStyleIdx="1" presStyleCnt="5"/>
      <dgm:spPr/>
      <dgm:t>
        <a:bodyPr/>
        <a:lstStyle/>
        <a:p>
          <a:endParaRPr lang="en-US"/>
        </a:p>
      </dgm:t>
    </dgm:pt>
    <dgm:pt modelId="{E506ED12-14B1-4820-872F-FAF3D0B46F04}" type="pres">
      <dgm:prSet presAssocID="{C8D820DF-8A86-48B0-96B1-68E5BED14DAF}" presName="hierChild4" presStyleCnt="0"/>
      <dgm:spPr/>
    </dgm:pt>
    <dgm:pt modelId="{95729663-F291-4C79-8ED8-24FE920ABF3A}" type="pres">
      <dgm:prSet presAssocID="{C8D820DF-8A86-48B0-96B1-68E5BED14DAF}" presName="hierChild5" presStyleCnt="0"/>
      <dgm:spPr/>
    </dgm:pt>
    <dgm:pt modelId="{068F687F-44E4-409C-AA22-137C5BB52686}" type="pres">
      <dgm:prSet presAssocID="{EB39FB42-2CDC-4759-A3D6-CA3E776D386E}" presName="Name50" presStyleLbl="parChTrans1D4" presStyleIdx="2" presStyleCnt="5"/>
      <dgm:spPr/>
      <dgm:t>
        <a:bodyPr/>
        <a:lstStyle/>
        <a:p>
          <a:endParaRPr lang="en-US"/>
        </a:p>
      </dgm:t>
    </dgm:pt>
    <dgm:pt modelId="{6562B574-2F27-4BB9-A2EE-5591AEA164E3}" type="pres">
      <dgm:prSet presAssocID="{DFEB1C37-2A51-4177-A8B3-002452D63873}" presName="hierRoot2" presStyleCnt="0">
        <dgm:presLayoutVars>
          <dgm:hierBranch val="r"/>
        </dgm:presLayoutVars>
      </dgm:prSet>
      <dgm:spPr/>
    </dgm:pt>
    <dgm:pt modelId="{18C4F9FA-ECAD-4752-A7B5-D93C1DEACD2A}" type="pres">
      <dgm:prSet presAssocID="{DFEB1C37-2A51-4177-A8B3-002452D63873}" presName="rootComposite" presStyleCnt="0"/>
      <dgm:spPr/>
    </dgm:pt>
    <dgm:pt modelId="{1B22BED2-CBDC-447F-B191-F8058A0043C0}" type="pres">
      <dgm:prSet presAssocID="{DFEB1C37-2A51-4177-A8B3-002452D63873}" presName="rootText" presStyleLbl="node4" presStyleIdx="2" presStyleCnt="5">
        <dgm:presLayoutVars>
          <dgm:chPref val="3"/>
        </dgm:presLayoutVars>
      </dgm:prSet>
      <dgm:spPr/>
      <dgm:t>
        <a:bodyPr/>
        <a:lstStyle/>
        <a:p>
          <a:endParaRPr lang="en-US"/>
        </a:p>
      </dgm:t>
    </dgm:pt>
    <dgm:pt modelId="{A0E7C357-609D-4738-9D4F-EC88414B4C8A}" type="pres">
      <dgm:prSet presAssocID="{DFEB1C37-2A51-4177-A8B3-002452D63873}" presName="rootConnector" presStyleLbl="node4" presStyleIdx="2" presStyleCnt="5"/>
      <dgm:spPr/>
      <dgm:t>
        <a:bodyPr/>
        <a:lstStyle/>
        <a:p>
          <a:endParaRPr lang="en-US"/>
        </a:p>
      </dgm:t>
    </dgm:pt>
    <dgm:pt modelId="{44F30CB4-B00E-40FC-9DE0-8CC2E7522DCB}" type="pres">
      <dgm:prSet presAssocID="{DFEB1C37-2A51-4177-A8B3-002452D63873}" presName="hierChild4" presStyleCnt="0"/>
      <dgm:spPr/>
    </dgm:pt>
    <dgm:pt modelId="{676546F9-5CE9-45D7-AEFD-C1348CB2D643}" type="pres">
      <dgm:prSet presAssocID="{DFEB1C37-2A51-4177-A8B3-002452D63873}" presName="hierChild5" presStyleCnt="0"/>
      <dgm:spPr/>
    </dgm:pt>
    <dgm:pt modelId="{630752E2-0223-4C5B-BDEF-C3A85412892E}" type="pres">
      <dgm:prSet presAssocID="{7BD729D4-E150-4A14-BDF7-C294871BAF59}" presName="hierChild5" presStyleCnt="0"/>
      <dgm:spPr/>
    </dgm:pt>
    <dgm:pt modelId="{72B3B1E6-61B3-4CE6-B6C9-A4A18DB40C4B}" type="pres">
      <dgm:prSet presAssocID="{474885C6-6799-4780-948D-AB9428BBA71B}" presName="Name35" presStyleLbl="parChTrans1D3" presStyleIdx="1" presStyleCnt="4"/>
      <dgm:spPr/>
      <dgm:t>
        <a:bodyPr/>
        <a:lstStyle/>
        <a:p>
          <a:endParaRPr lang="en-US"/>
        </a:p>
      </dgm:t>
    </dgm:pt>
    <dgm:pt modelId="{59AD498A-F77A-42AC-9E7B-7C119F050B8F}" type="pres">
      <dgm:prSet presAssocID="{0140291B-AC8C-4217-B7EE-1A3A4D4DB1E7}" presName="hierRoot2" presStyleCnt="0">
        <dgm:presLayoutVars>
          <dgm:hierBranch val="r"/>
        </dgm:presLayoutVars>
      </dgm:prSet>
      <dgm:spPr/>
    </dgm:pt>
    <dgm:pt modelId="{CBEAA012-D6A5-4969-BF85-7E3BB1190D72}" type="pres">
      <dgm:prSet presAssocID="{0140291B-AC8C-4217-B7EE-1A3A4D4DB1E7}" presName="rootComposite" presStyleCnt="0"/>
      <dgm:spPr/>
    </dgm:pt>
    <dgm:pt modelId="{04FC803C-B88B-4754-B005-A5EB4A25A10F}" type="pres">
      <dgm:prSet presAssocID="{0140291B-AC8C-4217-B7EE-1A3A4D4DB1E7}" presName="rootText" presStyleLbl="node3" presStyleIdx="1" presStyleCnt="4">
        <dgm:presLayoutVars>
          <dgm:chPref val="3"/>
        </dgm:presLayoutVars>
      </dgm:prSet>
      <dgm:spPr/>
      <dgm:t>
        <a:bodyPr/>
        <a:lstStyle/>
        <a:p>
          <a:endParaRPr lang="en-US"/>
        </a:p>
      </dgm:t>
    </dgm:pt>
    <dgm:pt modelId="{EF03786D-7A51-495D-A3A7-4AD4FB80CC76}" type="pres">
      <dgm:prSet presAssocID="{0140291B-AC8C-4217-B7EE-1A3A4D4DB1E7}" presName="rootConnector" presStyleLbl="node3" presStyleIdx="1" presStyleCnt="4"/>
      <dgm:spPr/>
      <dgm:t>
        <a:bodyPr/>
        <a:lstStyle/>
        <a:p>
          <a:endParaRPr lang="en-US"/>
        </a:p>
      </dgm:t>
    </dgm:pt>
    <dgm:pt modelId="{3C091AF1-1CC4-4DE8-9573-08865CA793BD}" type="pres">
      <dgm:prSet presAssocID="{0140291B-AC8C-4217-B7EE-1A3A4D4DB1E7}" presName="hierChild4" presStyleCnt="0"/>
      <dgm:spPr/>
    </dgm:pt>
    <dgm:pt modelId="{F8BD7BF2-B346-40D9-A4A2-4B28572D69CA}" type="pres">
      <dgm:prSet presAssocID="{0140291B-AC8C-4217-B7EE-1A3A4D4DB1E7}" presName="hierChild5" presStyleCnt="0"/>
      <dgm:spPr/>
    </dgm:pt>
    <dgm:pt modelId="{F1B248E8-9558-4E93-957D-A8AE16E1782F}" type="pres">
      <dgm:prSet presAssocID="{7E01D08B-2271-450D-97D2-7099C5A837F7}" presName="hierChild5" presStyleCnt="0"/>
      <dgm:spPr/>
    </dgm:pt>
    <dgm:pt modelId="{F2C3466A-5A0F-4E58-85F9-81BFDA6115D9}" type="pres">
      <dgm:prSet presAssocID="{810FDDFF-C1B9-4A4A-A17E-6927804013EF}" presName="Name35" presStyleLbl="parChTrans1D2" presStyleIdx="1" presStyleCnt="2"/>
      <dgm:spPr/>
      <dgm:t>
        <a:bodyPr/>
        <a:lstStyle/>
        <a:p>
          <a:endParaRPr lang="en-US"/>
        </a:p>
      </dgm:t>
    </dgm:pt>
    <dgm:pt modelId="{2C80C666-676C-4075-8EEE-98A35B2A1BDD}" type="pres">
      <dgm:prSet presAssocID="{711F3EE6-98B7-4FBA-8B9F-5CA04FFA2E1B}" presName="hierRoot2" presStyleCnt="0">
        <dgm:presLayoutVars>
          <dgm:hierBranch/>
        </dgm:presLayoutVars>
      </dgm:prSet>
      <dgm:spPr/>
    </dgm:pt>
    <dgm:pt modelId="{4E7F86A6-75BA-42C8-A14D-F49139A308F4}" type="pres">
      <dgm:prSet presAssocID="{711F3EE6-98B7-4FBA-8B9F-5CA04FFA2E1B}" presName="rootComposite" presStyleCnt="0"/>
      <dgm:spPr/>
    </dgm:pt>
    <dgm:pt modelId="{6549620E-9672-40C8-B3B8-4AEE2A0DA20D}" type="pres">
      <dgm:prSet presAssocID="{711F3EE6-98B7-4FBA-8B9F-5CA04FFA2E1B}" presName="rootText" presStyleLbl="node2" presStyleIdx="1" presStyleCnt="2">
        <dgm:presLayoutVars>
          <dgm:chPref val="3"/>
        </dgm:presLayoutVars>
      </dgm:prSet>
      <dgm:spPr/>
      <dgm:t>
        <a:bodyPr/>
        <a:lstStyle/>
        <a:p>
          <a:endParaRPr lang="en-US"/>
        </a:p>
      </dgm:t>
    </dgm:pt>
    <dgm:pt modelId="{D76CBB4F-57B2-476A-944A-094809DD6EBA}" type="pres">
      <dgm:prSet presAssocID="{711F3EE6-98B7-4FBA-8B9F-5CA04FFA2E1B}" presName="rootConnector" presStyleLbl="node2" presStyleIdx="1" presStyleCnt="2"/>
      <dgm:spPr/>
      <dgm:t>
        <a:bodyPr/>
        <a:lstStyle/>
        <a:p>
          <a:endParaRPr lang="en-US"/>
        </a:p>
      </dgm:t>
    </dgm:pt>
    <dgm:pt modelId="{9184ECF2-9B49-48F5-AF82-8825643F207B}" type="pres">
      <dgm:prSet presAssocID="{711F3EE6-98B7-4FBA-8B9F-5CA04FFA2E1B}" presName="hierChild4" presStyleCnt="0"/>
      <dgm:spPr/>
    </dgm:pt>
    <dgm:pt modelId="{D23A9C56-1343-477A-987B-6C84A912DA64}" type="pres">
      <dgm:prSet presAssocID="{DAE05197-E0B2-40BF-8BE8-9C15D9DCC4F1}" presName="Name35" presStyleLbl="parChTrans1D3" presStyleIdx="2" presStyleCnt="4"/>
      <dgm:spPr/>
      <dgm:t>
        <a:bodyPr/>
        <a:lstStyle/>
        <a:p>
          <a:endParaRPr lang="en-US"/>
        </a:p>
      </dgm:t>
    </dgm:pt>
    <dgm:pt modelId="{7A725482-2F42-45FF-AE21-4EF5A0CA3D11}" type="pres">
      <dgm:prSet presAssocID="{4F74F235-F057-48F3-BCBC-8DC7C2B81133}" presName="hierRoot2" presStyleCnt="0">
        <dgm:presLayoutVars>
          <dgm:hierBranch val="r"/>
        </dgm:presLayoutVars>
      </dgm:prSet>
      <dgm:spPr/>
    </dgm:pt>
    <dgm:pt modelId="{B085CAD2-C086-4B12-803E-4CCF4CE9FEF4}" type="pres">
      <dgm:prSet presAssocID="{4F74F235-F057-48F3-BCBC-8DC7C2B81133}" presName="rootComposite" presStyleCnt="0"/>
      <dgm:spPr/>
    </dgm:pt>
    <dgm:pt modelId="{154DB0CE-D5A4-4ACD-9C1D-6DEE10DC3AB7}" type="pres">
      <dgm:prSet presAssocID="{4F74F235-F057-48F3-BCBC-8DC7C2B81133}" presName="rootText" presStyleLbl="node3" presStyleIdx="2" presStyleCnt="4">
        <dgm:presLayoutVars>
          <dgm:chPref val="3"/>
        </dgm:presLayoutVars>
      </dgm:prSet>
      <dgm:spPr/>
      <dgm:t>
        <a:bodyPr/>
        <a:lstStyle/>
        <a:p>
          <a:endParaRPr lang="en-US"/>
        </a:p>
      </dgm:t>
    </dgm:pt>
    <dgm:pt modelId="{DD7D3C5D-4506-4794-A877-A0B85E66B2F0}" type="pres">
      <dgm:prSet presAssocID="{4F74F235-F057-48F3-BCBC-8DC7C2B81133}" presName="rootConnector" presStyleLbl="node3" presStyleIdx="2" presStyleCnt="4"/>
      <dgm:spPr/>
      <dgm:t>
        <a:bodyPr/>
        <a:lstStyle/>
        <a:p>
          <a:endParaRPr lang="en-US"/>
        </a:p>
      </dgm:t>
    </dgm:pt>
    <dgm:pt modelId="{EAED0973-3A78-4257-A475-83E1FE4E343A}" type="pres">
      <dgm:prSet presAssocID="{4F74F235-F057-48F3-BCBC-8DC7C2B81133}" presName="hierChild4" presStyleCnt="0"/>
      <dgm:spPr/>
    </dgm:pt>
    <dgm:pt modelId="{F203BEC6-D26F-4DE8-B6F8-FD5345CBB302}" type="pres">
      <dgm:prSet presAssocID="{4F74F235-F057-48F3-BCBC-8DC7C2B81133}" presName="hierChild5" presStyleCnt="0"/>
      <dgm:spPr/>
    </dgm:pt>
    <dgm:pt modelId="{E26E0655-C8D7-4334-8292-591364DD1A57}" type="pres">
      <dgm:prSet presAssocID="{BDEF1EB6-17E9-4F34-9CDB-E235F01236EF}" presName="Name35" presStyleLbl="parChTrans1D3" presStyleIdx="3" presStyleCnt="4"/>
      <dgm:spPr/>
      <dgm:t>
        <a:bodyPr/>
        <a:lstStyle/>
        <a:p>
          <a:endParaRPr lang="en-US"/>
        </a:p>
      </dgm:t>
    </dgm:pt>
    <dgm:pt modelId="{E82946E7-E1CC-420D-84DE-619BFDC2060E}" type="pres">
      <dgm:prSet presAssocID="{0B7E4880-D7D5-4729-B279-1701082AFDDB}" presName="hierRoot2" presStyleCnt="0">
        <dgm:presLayoutVars>
          <dgm:hierBranch val="r"/>
        </dgm:presLayoutVars>
      </dgm:prSet>
      <dgm:spPr/>
    </dgm:pt>
    <dgm:pt modelId="{BF5A41EA-EE15-4B1B-9D75-CDB27481AEF5}" type="pres">
      <dgm:prSet presAssocID="{0B7E4880-D7D5-4729-B279-1701082AFDDB}" presName="rootComposite" presStyleCnt="0"/>
      <dgm:spPr/>
    </dgm:pt>
    <dgm:pt modelId="{3D7E3B61-3837-4E60-A859-034424D89850}" type="pres">
      <dgm:prSet presAssocID="{0B7E4880-D7D5-4729-B279-1701082AFDDB}" presName="rootText" presStyleLbl="node3" presStyleIdx="3" presStyleCnt="4">
        <dgm:presLayoutVars>
          <dgm:chPref val="3"/>
        </dgm:presLayoutVars>
      </dgm:prSet>
      <dgm:spPr/>
      <dgm:t>
        <a:bodyPr/>
        <a:lstStyle/>
        <a:p>
          <a:endParaRPr lang="en-US"/>
        </a:p>
      </dgm:t>
    </dgm:pt>
    <dgm:pt modelId="{1B8FAF95-83A3-481C-B09D-0538ED6A3EA0}" type="pres">
      <dgm:prSet presAssocID="{0B7E4880-D7D5-4729-B279-1701082AFDDB}" presName="rootConnector" presStyleLbl="node3" presStyleIdx="3" presStyleCnt="4"/>
      <dgm:spPr/>
      <dgm:t>
        <a:bodyPr/>
        <a:lstStyle/>
        <a:p>
          <a:endParaRPr lang="en-US"/>
        </a:p>
      </dgm:t>
    </dgm:pt>
    <dgm:pt modelId="{A1E1BB42-6361-4DDD-9991-52B12B0116C3}" type="pres">
      <dgm:prSet presAssocID="{0B7E4880-D7D5-4729-B279-1701082AFDDB}" presName="hierChild4" presStyleCnt="0"/>
      <dgm:spPr/>
    </dgm:pt>
    <dgm:pt modelId="{039F6300-350F-4570-9190-CF9EC6E3D4AC}" type="pres">
      <dgm:prSet presAssocID="{1A7E6533-830A-42DE-8E11-CA7BA9FCFCC2}" presName="Name50" presStyleLbl="parChTrans1D4" presStyleIdx="3" presStyleCnt="5"/>
      <dgm:spPr/>
      <dgm:t>
        <a:bodyPr/>
        <a:lstStyle/>
        <a:p>
          <a:endParaRPr lang="en-US"/>
        </a:p>
      </dgm:t>
    </dgm:pt>
    <dgm:pt modelId="{604C5B52-F645-45B7-BFCC-1C1EDE8719EB}" type="pres">
      <dgm:prSet presAssocID="{08AF84CE-18EF-452E-97AE-42F3BFA01892}" presName="hierRoot2" presStyleCnt="0">
        <dgm:presLayoutVars>
          <dgm:hierBranch val="r"/>
        </dgm:presLayoutVars>
      </dgm:prSet>
      <dgm:spPr/>
    </dgm:pt>
    <dgm:pt modelId="{76A8309A-914C-452B-811D-F2EDEC6B63D0}" type="pres">
      <dgm:prSet presAssocID="{08AF84CE-18EF-452E-97AE-42F3BFA01892}" presName="rootComposite" presStyleCnt="0"/>
      <dgm:spPr/>
    </dgm:pt>
    <dgm:pt modelId="{88AFE9B7-99B2-477F-BA06-8F853C7C023D}" type="pres">
      <dgm:prSet presAssocID="{08AF84CE-18EF-452E-97AE-42F3BFA01892}" presName="rootText" presStyleLbl="node4" presStyleIdx="3" presStyleCnt="5">
        <dgm:presLayoutVars>
          <dgm:chPref val="3"/>
        </dgm:presLayoutVars>
      </dgm:prSet>
      <dgm:spPr/>
      <dgm:t>
        <a:bodyPr/>
        <a:lstStyle/>
        <a:p>
          <a:endParaRPr lang="en-US"/>
        </a:p>
      </dgm:t>
    </dgm:pt>
    <dgm:pt modelId="{07BD20B9-FFF2-466B-8FFE-F8499FD46283}" type="pres">
      <dgm:prSet presAssocID="{08AF84CE-18EF-452E-97AE-42F3BFA01892}" presName="rootConnector" presStyleLbl="node4" presStyleIdx="3" presStyleCnt="5"/>
      <dgm:spPr/>
      <dgm:t>
        <a:bodyPr/>
        <a:lstStyle/>
        <a:p>
          <a:endParaRPr lang="en-US"/>
        </a:p>
      </dgm:t>
    </dgm:pt>
    <dgm:pt modelId="{941BEDBD-24CB-4AEE-B818-D1C115F28A90}" type="pres">
      <dgm:prSet presAssocID="{08AF84CE-18EF-452E-97AE-42F3BFA01892}" presName="hierChild4" presStyleCnt="0"/>
      <dgm:spPr/>
    </dgm:pt>
    <dgm:pt modelId="{464B19A8-519F-4BED-9F09-D53ED98641A2}" type="pres">
      <dgm:prSet presAssocID="{08AF84CE-18EF-452E-97AE-42F3BFA01892}" presName="hierChild5" presStyleCnt="0"/>
      <dgm:spPr/>
    </dgm:pt>
    <dgm:pt modelId="{C11F5C8A-0AC5-4A69-9569-3674800D1001}" type="pres">
      <dgm:prSet presAssocID="{B43889B1-4D47-42D1-B1F1-B029EC47C5F5}" presName="Name50" presStyleLbl="parChTrans1D4" presStyleIdx="4" presStyleCnt="5"/>
      <dgm:spPr/>
      <dgm:t>
        <a:bodyPr/>
        <a:lstStyle/>
        <a:p>
          <a:endParaRPr lang="en-US"/>
        </a:p>
      </dgm:t>
    </dgm:pt>
    <dgm:pt modelId="{598E4E70-F827-4CC6-B23A-BDD692B73B80}" type="pres">
      <dgm:prSet presAssocID="{C105A2C2-915E-46FF-9D93-E043D6B35BC4}" presName="hierRoot2" presStyleCnt="0">
        <dgm:presLayoutVars>
          <dgm:hierBranch val="r"/>
        </dgm:presLayoutVars>
      </dgm:prSet>
      <dgm:spPr/>
    </dgm:pt>
    <dgm:pt modelId="{D389567F-88AD-4C91-8643-056AB09D2F99}" type="pres">
      <dgm:prSet presAssocID="{C105A2C2-915E-46FF-9D93-E043D6B35BC4}" presName="rootComposite" presStyleCnt="0"/>
      <dgm:spPr/>
    </dgm:pt>
    <dgm:pt modelId="{BA63E7B2-BA50-418B-A1B3-A803A6DF3E15}" type="pres">
      <dgm:prSet presAssocID="{C105A2C2-915E-46FF-9D93-E043D6B35BC4}" presName="rootText" presStyleLbl="node4" presStyleIdx="4" presStyleCnt="5">
        <dgm:presLayoutVars>
          <dgm:chPref val="3"/>
        </dgm:presLayoutVars>
      </dgm:prSet>
      <dgm:spPr/>
      <dgm:t>
        <a:bodyPr/>
        <a:lstStyle/>
        <a:p>
          <a:endParaRPr lang="en-US"/>
        </a:p>
      </dgm:t>
    </dgm:pt>
    <dgm:pt modelId="{B75528CC-9A58-4932-B8BF-3E4602241E1E}" type="pres">
      <dgm:prSet presAssocID="{C105A2C2-915E-46FF-9D93-E043D6B35BC4}" presName="rootConnector" presStyleLbl="node4" presStyleIdx="4" presStyleCnt="5"/>
      <dgm:spPr/>
      <dgm:t>
        <a:bodyPr/>
        <a:lstStyle/>
        <a:p>
          <a:endParaRPr lang="en-US"/>
        </a:p>
      </dgm:t>
    </dgm:pt>
    <dgm:pt modelId="{C5CB28E1-8F9E-44C9-95AE-9E8A0D868DD5}" type="pres">
      <dgm:prSet presAssocID="{C105A2C2-915E-46FF-9D93-E043D6B35BC4}" presName="hierChild4" presStyleCnt="0"/>
      <dgm:spPr/>
    </dgm:pt>
    <dgm:pt modelId="{E4047687-41F1-4527-AC8F-41EEA3D3960C}" type="pres">
      <dgm:prSet presAssocID="{C105A2C2-915E-46FF-9D93-E043D6B35BC4}" presName="hierChild5" presStyleCnt="0"/>
      <dgm:spPr/>
    </dgm:pt>
    <dgm:pt modelId="{7D114C4B-238B-42C3-A100-5CA7DBA82323}" type="pres">
      <dgm:prSet presAssocID="{0B7E4880-D7D5-4729-B279-1701082AFDDB}" presName="hierChild5" presStyleCnt="0"/>
      <dgm:spPr/>
    </dgm:pt>
    <dgm:pt modelId="{0D40A949-C8C8-4A79-8249-1B4D2639A290}" type="pres">
      <dgm:prSet presAssocID="{711F3EE6-98B7-4FBA-8B9F-5CA04FFA2E1B}" presName="hierChild5" presStyleCnt="0"/>
      <dgm:spPr/>
    </dgm:pt>
    <dgm:pt modelId="{1FDD3F4B-D801-423F-A2DB-3C20E499E70B}" type="pres">
      <dgm:prSet presAssocID="{9E2F1D75-C230-4B46-A594-1EF2E4A738B6}" presName="hierChild3" presStyleCnt="0"/>
      <dgm:spPr/>
    </dgm:pt>
  </dgm:ptLst>
  <dgm:cxnLst>
    <dgm:cxn modelId="{AA90F951-115E-4120-B611-ACAA79229486}" type="presOf" srcId="{0A1EE7C1-653D-4EDE-96DC-9F75F26417EF}" destId="{318A52C0-8DC0-4571-A6FF-8E21C3C5BF60}" srcOrd="0" destOrd="0" presId="urn:microsoft.com/office/officeart/2005/8/layout/orgChart1"/>
    <dgm:cxn modelId="{4B8B2D57-4C17-4E40-856B-0063014CC3F2}" type="presOf" srcId="{EB39FB42-2CDC-4759-A3D6-CA3E776D386E}" destId="{068F687F-44E4-409C-AA22-137C5BB52686}" srcOrd="0" destOrd="0" presId="urn:microsoft.com/office/officeart/2005/8/layout/orgChart1"/>
    <dgm:cxn modelId="{42660703-DE9A-4A57-A457-261EF1BCD224}" type="presOf" srcId="{C105A2C2-915E-46FF-9D93-E043D6B35BC4}" destId="{BA63E7B2-BA50-418B-A1B3-A803A6DF3E15}" srcOrd="0" destOrd="0" presId="urn:microsoft.com/office/officeart/2005/8/layout/orgChart1"/>
    <dgm:cxn modelId="{D60B0D26-A0F6-4DA0-B1EF-1BFD078E49F4}" type="presOf" srcId="{DFEB1C37-2A51-4177-A8B3-002452D63873}" destId="{1B22BED2-CBDC-447F-B191-F8058A0043C0}" srcOrd="0" destOrd="0" presId="urn:microsoft.com/office/officeart/2005/8/layout/orgChart1"/>
    <dgm:cxn modelId="{F457AC92-1B97-4AC2-A8D7-343BC3FC6057}" type="presOf" srcId="{0140291B-AC8C-4217-B7EE-1A3A4D4DB1E7}" destId="{04FC803C-B88B-4754-B005-A5EB4A25A10F}" srcOrd="0" destOrd="0" presId="urn:microsoft.com/office/officeart/2005/8/layout/orgChart1"/>
    <dgm:cxn modelId="{09AA577B-35A0-4D4E-839A-6DB448D55EC3}" srcId="{711F3EE6-98B7-4FBA-8B9F-5CA04FFA2E1B}" destId="{4F74F235-F057-48F3-BCBC-8DC7C2B81133}" srcOrd="0" destOrd="0" parTransId="{DAE05197-E0B2-40BF-8BE8-9C15D9DCC4F1}" sibTransId="{D7B52631-7C20-48F6-A312-3EEA18F8FE5F}"/>
    <dgm:cxn modelId="{0B653C70-EDDC-45A2-8D72-59775D145EBB}" type="presOf" srcId="{B80D2C20-D6FC-4559-A3CD-F3591B0D9199}" destId="{03AE34F9-FFF2-4DB0-A515-E006F87ADACD}" srcOrd="0" destOrd="0" presId="urn:microsoft.com/office/officeart/2005/8/layout/orgChart1"/>
    <dgm:cxn modelId="{F5DA2024-D132-414C-852C-B1B85B280ECA}" type="presOf" srcId="{711F3EE6-98B7-4FBA-8B9F-5CA04FFA2E1B}" destId="{6549620E-9672-40C8-B3B8-4AEE2A0DA20D}" srcOrd="0" destOrd="0" presId="urn:microsoft.com/office/officeart/2005/8/layout/orgChart1"/>
    <dgm:cxn modelId="{565D10B2-67A6-4985-8639-E689F6BB8FE1}" type="presOf" srcId="{7BD729D4-E150-4A14-BDF7-C294871BAF59}" destId="{D7031B7F-2D87-4E8D-839A-85CD520D38FF}" srcOrd="1" destOrd="0" presId="urn:microsoft.com/office/officeart/2005/8/layout/orgChart1"/>
    <dgm:cxn modelId="{1F153C05-0008-43E2-8965-3E0679615AEF}" srcId="{7BD729D4-E150-4A14-BDF7-C294871BAF59}" destId="{71F84B91-5D66-4A73-AB28-C9E17964C45D}" srcOrd="0" destOrd="0" parTransId="{08B05B79-1485-4FA9-979D-914466ACE054}" sibTransId="{171EF8EB-C2CB-4710-BA7D-E4A8E75A3413}"/>
    <dgm:cxn modelId="{9E13B1AC-62D1-4495-80EA-339C1D140143}" type="presOf" srcId="{0B7E4880-D7D5-4729-B279-1701082AFDDB}" destId="{3D7E3B61-3837-4E60-A859-034424D89850}" srcOrd="0" destOrd="0" presId="urn:microsoft.com/office/officeart/2005/8/layout/orgChart1"/>
    <dgm:cxn modelId="{5E1110AC-5A10-4BDC-8523-43ED75B3D25C}" srcId="{0B7E4880-D7D5-4729-B279-1701082AFDDB}" destId="{08AF84CE-18EF-452E-97AE-42F3BFA01892}" srcOrd="0" destOrd="0" parTransId="{1A7E6533-830A-42DE-8E11-CA7BA9FCFCC2}" sibTransId="{9A7BE250-74A1-4D37-A550-20A8346354E0}"/>
    <dgm:cxn modelId="{999EFDD7-43E2-47F1-AE83-392D1D594B87}" type="presOf" srcId="{9E2F1D75-C230-4B46-A594-1EF2E4A738B6}" destId="{F378E93E-3781-4DE5-BE13-313D7C6ED990}" srcOrd="0" destOrd="0" presId="urn:microsoft.com/office/officeart/2005/8/layout/orgChart1"/>
    <dgm:cxn modelId="{AE5EE0BD-CAC0-46CF-A9BD-67DA199DB4B9}" srcId="{7E01D08B-2271-450D-97D2-7099C5A837F7}" destId="{7BD729D4-E150-4A14-BDF7-C294871BAF59}" srcOrd="0" destOrd="0" parTransId="{B80D2C20-D6FC-4559-A3CD-F3591B0D9199}" sibTransId="{00F4B707-F3D3-4BF9-ADD3-7F0A7B198EC9}"/>
    <dgm:cxn modelId="{94E60C05-6CBD-41E2-AC70-B67B1D196F5E}" srcId="{9E2F1D75-C230-4B46-A594-1EF2E4A738B6}" destId="{7E01D08B-2271-450D-97D2-7099C5A837F7}" srcOrd="0" destOrd="0" parTransId="{BC0AF650-20F6-487A-BD45-16B37B5CE381}" sibTransId="{D73B6A42-B002-4109-9513-48D3C1ACE8B3}"/>
    <dgm:cxn modelId="{329BB99A-8F80-45A5-8FF7-47801366A240}" type="presOf" srcId="{0140291B-AC8C-4217-B7EE-1A3A4D4DB1E7}" destId="{EF03786D-7A51-495D-A3A7-4AD4FB80CC76}" srcOrd="1" destOrd="0" presId="urn:microsoft.com/office/officeart/2005/8/layout/orgChart1"/>
    <dgm:cxn modelId="{8568A6E1-30DF-48AA-9A2C-172D2C24595F}" type="presOf" srcId="{474885C6-6799-4780-948D-AB9428BBA71B}" destId="{72B3B1E6-61B3-4CE6-B6C9-A4A18DB40C4B}" srcOrd="0" destOrd="0" presId="urn:microsoft.com/office/officeart/2005/8/layout/orgChart1"/>
    <dgm:cxn modelId="{6CB1921F-CE48-4E5A-94DF-6D069AEAEB02}" type="presOf" srcId="{C8D820DF-8A86-48B0-96B1-68E5BED14DAF}" destId="{1F9283F3-34DE-4170-8233-2106297649BB}" srcOrd="1" destOrd="0" presId="urn:microsoft.com/office/officeart/2005/8/layout/orgChart1"/>
    <dgm:cxn modelId="{CF6A7E3A-053A-4EF4-AE09-A67A1024E771}" srcId="{0B7E4880-D7D5-4729-B279-1701082AFDDB}" destId="{C105A2C2-915E-46FF-9D93-E043D6B35BC4}" srcOrd="1" destOrd="0" parTransId="{B43889B1-4D47-42D1-B1F1-B029EC47C5F5}" sibTransId="{1486023F-A74F-4382-95A3-9E641989BD91}"/>
    <dgm:cxn modelId="{B8827EAA-8FFC-40C4-AE42-B62EBA3EBDCD}" type="presOf" srcId="{08AF84CE-18EF-452E-97AE-42F3BFA01892}" destId="{07BD20B9-FFF2-466B-8FFE-F8499FD46283}" srcOrd="1" destOrd="0" presId="urn:microsoft.com/office/officeart/2005/8/layout/orgChart1"/>
    <dgm:cxn modelId="{C20BBD01-5A2C-47BD-B4D3-0ED4A8CE94B3}" srcId="{711F3EE6-98B7-4FBA-8B9F-5CA04FFA2E1B}" destId="{0B7E4880-D7D5-4729-B279-1701082AFDDB}" srcOrd="1" destOrd="0" parTransId="{BDEF1EB6-17E9-4F34-9CDB-E235F01236EF}" sibTransId="{D2106557-9C9A-4EAA-ACE6-72AC2D03CDED}"/>
    <dgm:cxn modelId="{8A23884D-1640-419F-804B-F284596A4444}" type="presOf" srcId="{71F84B91-5D66-4A73-AB28-C9E17964C45D}" destId="{BC3A31DF-3790-4BE7-8097-3D48644174CD}" srcOrd="0" destOrd="0" presId="urn:microsoft.com/office/officeart/2005/8/layout/orgChart1"/>
    <dgm:cxn modelId="{FB44260E-017E-4E5B-8505-19F93CB911EB}" type="presOf" srcId="{810FDDFF-C1B9-4A4A-A17E-6927804013EF}" destId="{F2C3466A-5A0F-4E58-85F9-81BFDA6115D9}" srcOrd="0" destOrd="0" presId="urn:microsoft.com/office/officeart/2005/8/layout/orgChart1"/>
    <dgm:cxn modelId="{D196FA0A-B746-4D0A-844E-C1328DE477E0}" type="presOf" srcId="{B43889B1-4D47-42D1-B1F1-B029EC47C5F5}" destId="{C11F5C8A-0AC5-4A69-9569-3674800D1001}" srcOrd="0" destOrd="0" presId="urn:microsoft.com/office/officeart/2005/8/layout/orgChart1"/>
    <dgm:cxn modelId="{59B9A8E8-E308-4B45-9AAC-B3F1BE7583BC}" type="presOf" srcId="{7E01D08B-2271-450D-97D2-7099C5A837F7}" destId="{03A6964E-FF92-49EF-8A24-0F37047DB802}" srcOrd="0" destOrd="0" presId="urn:microsoft.com/office/officeart/2005/8/layout/orgChart1"/>
    <dgm:cxn modelId="{718BB025-40E6-42E4-A24B-ED4CA6A836AB}" type="presOf" srcId="{7BD729D4-E150-4A14-BDF7-C294871BAF59}" destId="{AAB4C260-7949-4BB9-95D5-14EAC8250EAA}" srcOrd="0" destOrd="0" presId="urn:microsoft.com/office/officeart/2005/8/layout/orgChart1"/>
    <dgm:cxn modelId="{C1E4422E-FC1C-4F45-911B-096D6301CD6D}" type="presOf" srcId="{BC0AF650-20F6-487A-BD45-16B37B5CE381}" destId="{87D7E46D-17FB-4470-AF98-53C6EE1D29D5}" srcOrd="0" destOrd="0" presId="urn:microsoft.com/office/officeart/2005/8/layout/orgChart1"/>
    <dgm:cxn modelId="{06B4AFBA-5A8F-4934-9FB2-6D103C11D0DA}" srcId="{9E2F1D75-C230-4B46-A594-1EF2E4A738B6}" destId="{711F3EE6-98B7-4FBA-8B9F-5CA04FFA2E1B}" srcOrd="1" destOrd="0" parTransId="{810FDDFF-C1B9-4A4A-A17E-6927804013EF}" sibTransId="{D19485DC-97B0-4DBB-A250-1F7425B65553}"/>
    <dgm:cxn modelId="{DE7FF162-3ED4-4DA4-A219-B93173E6F1FB}" srcId="{7BD729D4-E150-4A14-BDF7-C294871BAF59}" destId="{DFEB1C37-2A51-4177-A8B3-002452D63873}" srcOrd="2" destOrd="0" parTransId="{EB39FB42-2CDC-4759-A3D6-CA3E776D386E}" sibTransId="{5E269301-F9F0-4D7E-BDDA-875E6CC625F0}"/>
    <dgm:cxn modelId="{64670B58-8C21-4081-BBBB-BB2A52B24096}" type="presOf" srcId="{C105A2C2-915E-46FF-9D93-E043D6B35BC4}" destId="{B75528CC-9A58-4932-B8BF-3E4602241E1E}" srcOrd="1" destOrd="0" presId="urn:microsoft.com/office/officeart/2005/8/layout/orgChart1"/>
    <dgm:cxn modelId="{82D85621-2FE6-4A29-8C19-46C69FB9C853}" srcId="{7BD729D4-E150-4A14-BDF7-C294871BAF59}" destId="{C8D820DF-8A86-48B0-96B1-68E5BED14DAF}" srcOrd="1" destOrd="0" parTransId="{07EAB880-0526-49ED-A67D-7D23C4D55471}" sibTransId="{F963EEC0-9A08-4BDD-82EE-A4904522C726}"/>
    <dgm:cxn modelId="{9656B639-9ACE-4213-89DE-C923D21C7403}" type="presOf" srcId="{C8D820DF-8A86-48B0-96B1-68E5BED14DAF}" destId="{938E32F3-2E48-4838-AF1D-1802F1205805}" srcOrd="0" destOrd="0" presId="urn:microsoft.com/office/officeart/2005/8/layout/orgChart1"/>
    <dgm:cxn modelId="{3827A0A2-BD97-495A-AAA4-0681526A5CEE}" type="presOf" srcId="{07EAB880-0526-49ED-A67D-7D23C4D55471}" destId="{F274D4E9-C4CB-419F-AF3F-F63CB9D95314}" srcOrd="0" destOrd="0" presId="urn:microsoft.com/office/officeart/2005/8/layout/orgChart1"/>
    <dgm:cxn modelId="{0D2439E9-877B-4552-8534-451305ADBC78}" type="presOf" srcId="{9E2F1D75-C230-4B46-A594-1EF2E4A738B6}" destId="{0952DEC7-8EBC-4C9E-AA0A-940220694900}" srcOrd="1" destOrd="0" presId="urn:microsoft.com/office/officeart/2005/8/layout/orgChart1"/>
    <dgm:cxn modelId="{76CA1A86-34D1-4F7D-9A5F-28C308CC5CDC}" type="presOf" srcId="{DAE05197-E0B2-40BF-8BE8-9C15D9DCC4F1}" destId="{D23A9C56-1343-477A-987B-6C84A912DA64}" srcOrd="0" destOrd="0" presId="urn:microsoft.com/office/officeart/2005/8/layout/orgChart1"/>
    <dgm:cxn modelId="{601008DD-63E2-46FA-BE52-2C6789D7A56F}" type="presOf" srcId="{71F84B91-5D66-4A73-AB28-C9E17964C45D}" destId="{28DE3BC5-B241-447A-B55D-2C89C05268D9}" srcOrd="1" destOrd="0" presId="urn:microsoft.com/office/officeart/2005/8/layout/orgChart1"/>
    <dgm:cxn modelId="{8CA5EB47-DC86-4965-AC58-BEF5B2C285F6}" type="presOf" srcId="{711F3EE6-98B7-4FBA-8B9F-5CA04FFA2E1B}" destId="{D76CBB4F-57B2-476A-944A-094809DD6EBA}" srcOrd="1" destOrd="0" presId="urn:microsoft.com/office/officeart/2005/8/layout/orgChart1"/>
    <dgm:cxn modelId="{65FF5742-0E6A-45D6-95C9-EFBD299149B5}" type="presOf" srcId="{BDEF1EB6-17E9-4F34-9CDB-E235F01236EF}" destId="{E26E0655-C8D7-4334-8292-591364DD1A57}" srcOrd="0" destOrd="0" presId="urn:microsoft.com/office/officeart/2005/8/layout/orgChart1"/>
    <dgm:cxn modelId="{CC2CFAFC-75E8-4D00-8362-C54E802CD7B8}" type="presOf" srcId="{08B05B79-1485-4FA9-979D-914466ACE054}" destId="{AD456423-9B00-42C3-9122-84E60C2A9E70}" srcOrd="0" destOrd="0" presId="urn:microsoft.com/office/officeart/2005/8/layout/orgChart1"/>
    <dgm:cxn modelId="{AA7A9A68-F724-4BA8-914E-6DBAAABF4D18}" type="presOf" srcId="{1A7E6533-830A-42DE-8E11-CA7BA9FCFCC2}" destId="{039F6300-350F-4570-9190-CF9EC6E3D4AC}" srcOrd="0" destOrd="0" presId="urn:microsoft.com/office/officeart/2005/8/layout/orgChart1"/>
    <dgm:cxn modelId="{B0CD9D1C-21DF-42DA-BFD0-2A1C7B426EDA}" type="presOf" srcId="{4F74F235-F057-48F3-BCBC-8DC7C2B81133}" destId="{154DB0CE-D5A4-4ACD-9C1D-6DEE10DC3AB7}" srcOrd="0" destOrd="0" presId="urn:microsoft.com/office/officeart/2005/8/layout/orgChart1"/>
    <dgm:cxn modelId="{A0FD49B9-82B1-42C3-9627-8020B1393327}" type="presOf" srcId="{4F74F235-F057-48F3-BCBC-8DC7C2B81133}" destId="{DD7D3C5D-4506-4794-A877-A0B85E66B2F0}" srcOrd="1" destOrd="0" presId="urn:microsoft.com/office/officeart/2005/8/layout/orgChart1"/>
    <dgm:cxn modelId="{AB58AA65-FC9D-4801-882B-BF52B7C849EE}" type="presOf" srcId="{7E01D08B-2271-450D-97D2-7099C5A837F7}" destId="{5E15B587-C3B2-43D0-BB33-D5493ED2F46B}" srcOrd="1" destOrd="0" presId="urn:microsoft.com/office/officeart/2005/8/layout/orgChart1"/>
    <dgm:cxn modelId="{4C746B25-673B-4964-9416-6FCFF864D3EF}" type="presOf" srcId="{0B7E4880-D7D5-4729-B279-1701082AFDDB}" destId="{1B8FAF95-83A3-481C-B09D-0538ED6A3EA0}" srcOrd="1" destOrd="0" presId="urn:microsoft.com/office/officeart/2005/8/layout/orgChart1"/>
    <dgm:cxn modelId="{EA5B7335-9E41-4228-B06F-779B32B017DB}" type="presOf" srcId="{08AF84CE-18EF-452E-97AE-42F3BFA01892}" destId="{88AFE9B7-99B2-477F-BA06-8F853C7C023D}" srcOrd="0" destOrd="0" presId="urn:microsoft.com/office/officeart/2005/8/layout/orgChart1"/>
    <dgm:cxn modelId="{A8E5CFCA-CFA8-404E-8F74-327DF8ABC118}" srcId="{7E01D08B-2271-450D-97D2-7099C5A837F7}" destId="{0140291B-AC8C-4217-B7EE-1A3A4D4DB1E7}" srcOrd="1" destOrd="0" parTransId="{474885C6-6799-4780-948D-AB9428BBA71B}" sibTransId="{2A0DD120-89C6-47F4-A856-EF4C84AB7D5C}"/>
    <dgm:cxn modelId="{5E7D7F2A-C471-4939-8044-549C8F084281}" type="presOf" srcId="{DFEB1C37-2A51-4177-A8B3-002452D63873}" destId="{A0E7C357-609D-4738-9D4F-EC88414B4C8A}" srcOrd="1" destOrd="0" presId="urn:microsoft.com/office/officeart/2005/8/layout/orgChart1"/>
    <dgm:cxn modelId="{E7618334-3072-43CB-A823-DE8066BCA1CD}" srcId="{0A1EE7C1-653D-4EDE-96DC-9F75F26417EF}" destId="{9E2F1D75-C230-4B46-A594-1EF2E4A738B6}" srcOrd="0" destOrd="0" parTransId="{BD788B84-2469-4103-8A9B-9078237A56A0}" sibTransId="{7E31D336-96EF-4570-82CB-C778062E3498}"/>
    <dgm:cxn modelId="{22E7C342-F75A-47A8-9B5C-E71C33578482}" type="presParOf" srcId="{318A52C0-8DC0-4571-A6FF-8E21C3C5BF60}" destId="{86DFD117-542D-4CB0-A064-DB2DA62D8594}" srcOrd="0" destOrd="0" presId="urn:microsoft.com/office/officeart/2005/8/layout/orgChart1"/>
    <dgm:cxn modelId="{0512E3E5-7888-4178-A13F-BA7A162D8253}" type="presParOf" srcId="{86DFD117-542D-4CB0-A064-DB2DA62D8594}" destId="{77E8813F-1195-4916-A0CC-07B5CDD26121}" srcOrd="0" destOrd="0" presId="urn:microsoft.com/office/officeart/2005/8/layout/orgChart1"/>
    <dgm:cxn modelId="{8156E518-FC33-4EB7-91FB-E227067E9D41}" type="presParOf" srcId="{77E8813F-1195-4916-A0CC-07B5CDD26121}" destId="{F378E93E-3781-4DE5-BE13-313D7C6ED990}" srcOrd="0" destOrd="0" presId="urn:microsoft.com/office/officeart/2005/8/layout/orgChart1"/>
    <dgm:cxn modelId="{3843AEFB-A089-480C-978B-D291A8B9414E}" type="presParOf" srcId="{77E8813F-1195-4916-A0CC-07B5CDD26121}" destId="{0952DEC7-8EBC-4C9E-AA0A-940220694900}" srcOrd="1" destOrd="0" presId="urn:microsoft.com/office/officeart/2005/8/layout/orgChart1"/>
    <dgm:cxn modelId="{C6A4F38F-DDB4-4531-BF93-53F8B8371B49}" type="presParOf" srcId="{86DFD117-542D-4CB0-A064-DB2DA62D8594}" destId="{AFA55322-E15B-47DE-B140-20B5FAB11707}" srcOrd="1" destOrd="0" presId="urn:microsoft.com/office/officeart/2005/8/layout/orgChart1"/>
    <dgm:cxn modelId="{9E0873DB-43AB-4108-8087-1547F2582293}" type="presParOf" srcId="{AFA55322-E15B-47DE-B140-20B5FAB11707}" destId="{87D7E46D-17FB-4470-AF98-53C6EE1D29D5}" srcOrd="0" destOrd="0" presId="urn:microsoft.com/office/officeart/2005/8/layout/orgChart1"/>
    <dgm:cxn modelId="{2A8C669E-1D6E-4A9F-9F05-02C18DC02498}" type="presParOf" srcId="{AFA55322-E15B-47DE-B140-20B5FAB11707}" destId="{63B2765A-8325-4DB3-9E36-C891D5000011}" srcOrd="1" destOrd="0" presId="urn:microsoft.com/office/officeart/2005/8/layout/orgChart1"/>
    <dgm:cxn modelId="{C5B0533E-855D-4A4C-BEAB-DF09CBBD2022}" type="presParOf" srcId="{63B2765A-8325-4DB3-9E36-C891D5000011}" destId="{547426F6-A523-4988-B84E-A3EEAA8C002C}" srcOrd="0" destOrd="0" presId="urn:microsoft.com/office/officeart/2005/8/layout/orgChart1"/>
    <dgm:cxn modelId="{1DBBC23A-8802-4548-B51D-D531CA8C63CC}" type="presParOf" srcId="{547426F6-A523-4988-B84E-A3EEAA8C002C}" destId="{03A6964E-FF92-49EF-8A24-0F37047DB802}" srcOrd="0" destOrd="0" presId="urn:microsoft.com/office/officeart/2005/8/layout/orgChart1"/>
    <dgm:cxn modelId="{2A7C1AFD-410D-4B6E-91DC-BEA805BF0B69}" type="presParOf" srcId="{547426F6-A523-4988-B84E-A3EEAA8C002C}" destId="{5E15B587-C3B2-43D0-BB33-D5493ED2F46B}" srcOrd="1" destOrd="0" presId="urn:microsoft.com/office/officeart/2005/8/layout/orgChart1"/>
    <dgm:cxn modelId="{135B70B9-1DAB-41D3-B7B8-7B5B0DEA0AA0}" type="presParOf" srcId="{63B2765A-8325-4DB3-9E36-C891D5000011}" destId="{50D85A52-2C11-4037-A00B-A5B1DD50CD00}" srcOrd="1" destOrd="0" presId="urn:microsoft.com/office/officeart/2005/8/layout/orgChart1"/>
    <dgm:cxn modelId="{9239E030-06DE-43BF-930C-3452FBE0700B}" type="presParOf" srcId="{50D85A52-2C11-4037-A00B-A5B1DD50CD00}" destId="{03AE34F9-FFF2-4DB0-A515-E006F87ADACD}" srcOrd="0" destOrd="0" presId="urn:microsoft.com/office/officeart/2005/8/layout/orgChart1"/>
    <dgm:cxn modelId="{24D93894-ED83-4E08-BDE5-410A7328EC24}" type="presParOf" srcId="{50D85A52-2C11-4037-A00B-A5B1DD50CD00}" destId="{1CB03B8D-A4AF-4FAC-91F8-7C1D06C259DF}" srcOrd="1" destOrd="0" presId="urn:microsoft.com/office/officeart/2005/8/layout/orgChart1"/>
    <dgm:cxn modelId="{0E98E260-D59E-4A25-A5A5-F2EC625BF0F6}" type="presParOf" srcId="{1CB03B8D-A4AF-4FAC-91F8-7C1D06C259DF}" destId="{9773111C-0267-401C-B00C-CB683CB6BB6C}" srcOrd="0" destOrd="0" presId="urn:microsoft.com/office/officeart/2005/8/layout/orgChart1"/>
    <dgm:cxn modelId="{D15EF8BF-C4E7-4927-9488-9319CCF745A2}" type="presParOf" srcId="{9773111C-0267-401C-B00C-CB683CB6BB6C}" destId="{AAB4C260-7949-4BB9-95D5-14EAC8250EAA}" srcOrd="0" destOrd="0" presId="urn:microsoft.com/office/officeart/2005/8/layout/orgChart1"/>
    <dgm:cxn modelId="{FCF761BA-48A4-42FD-8D40-4CD724EA1040}" type="presParOf" srcId="{9773111C-0267-401C-B00C-CB683CB6BB6C}" destId="{D7031B7F-2D87-4E8D-839A-85CD520D38FF}" srcOrd="1" destOrd="0" presId="urn:microsoft.com/office/officeart/2005/8/layout/orgChart1"/>
    <dgm:cxn modelId="{1021A85F-3B37-4B57-828E-F201ED1F85D7}" type="presParOf" srcId="{1CB03B8D-A4AF-4FAC-91F8-7C1D06C259DF}" destId="{94270ED5-E83C-44EF-B0B3-43AAC6635D41}" srcOrd="1" destOrd="0" presId="urn:microsoft.com/office/officeart/2005/8/layout/orgChart1"/>
    <dgm:cxn modelId="{D4AD936C-BEF7-4D66-964C-991EEA96EA45}" type="presParOf" srcId="{94270ED5-E83C-44EF-B0B3-43AAC6635D41}" destId="{AD456423-9B00-42C3-9122-84E60C2A9E70}" srcOrd="0" destOrd="0" presId="urn:microsoft.com/office/officeart/2005/8/layout/orgChart1"/>
    <dgm:cxn modelId="{1BA30E36-578E-41FA-BC44-4D53E18C2C3B}" type="presParOf" srcId="{94270ED5-E83C-44EF-B0B3-43AAC6635D41}" destId="{BD90DB58-4F02-46BC-9CA9-D71E452D074D}" srcOrd="1" destOrd="0" presId="urn:microsoft.com/office/officeart/2005/8/layout/orgChart1"/>
    <dgm:cxn modelId="{2A2A1F5F-D98F-4EEE-9AE1-71EACFDD2C3B}" type="presParOf" srcId="{BD90DB58-4F02-46BC-9CA9-D71E452D074D}" destId="{42C260F8-08EF-4FD5-8A3D-E21AA09DAEB8}" srcOrd="0" destOrd="0" presId="urn:microsoft.com/office/officeart/2005/8/layout/orgChart1"/>
    <dgm:cxn modelId="{71130661-B068-48B1-9CE2-B97C88B5352A}" type="presParOf" srcId="{42C260F8-08EF-4FD5-8A3D-E21AA09DAEB8}" destId="{BC3A31DF-3790-4BE7-8097-3D48644174CD}" srcOrd="0" destOrd="0" presId="urn:microsoft.com/office/officeart/2005/8/layout/orgChart1"/>
    <dgm:cxn modelId="{85E40B5C-9E22-46E1-AD54-AEDE8B9DDB9F}" type="presParOf" srcId="{42C260F8-08EF-4FD5-8A3D-E21AA09DAEB8}" destId="{28DE3BC5-B241-447A-B55D-2C89C05268D9}" srcOrd="1" destOrd="0" presId="urn:microsoft.com/office/officeart/2005/8/layout/orgChart1"/>
    <dgm:cxn modelId="{053AEE40-C3EC-4F54-B26A-4389DC32DB1F}" type="presParOf" srcId="{BD90DB58-4F02-46BC-9CA9-D71E452D074D}" destId="{92690928-C8B5-4525-97C7-46E2405C8526}" srcOrd="1" destOrd="0" presId="urn:microsoft.com/office/officeart/2005/8/layout/orgChart1"/>
    <dgm:cxn modelId="{2A608207-161D-4564-9ECE-C9D1D82F3DB5}" type="presParOf" srcId="{BD90DB58-4F02-46BC-9CA9-D71E452D074D}" destId="{200ABD60-D516-4C6F-BBB8-3DD908FB5709}" srcOrd="2" destOrd="0" presId="urn:microsoft.com/office/officeart/2005/8/layout/orgChart1"/>
    <dgm:cxn modelId="{6E368986-B524-40F8-B246-264FFBFB4F92}" type="presParOf" srcId="{94270ED5-E83C-44EF-B0B3-43AAC6635D41}" destId="{F274D4E9-C4CB-419F-AF3F-F63CB9D95314}" srcOrd="2" destOrd="0" presId="urn:microsoft.com/office/officeart/2005/8/layout/orgChart1"/>
    <dgm:cxn modelId="{FF8BB19D-7CE5-4D46-8238-77BE308D83C4}" type="presParOf" srcId="{94270ED5-E83C-44EF-B0B3-43AAC6635D41}" destId="{E19E8FC0-0B81-4417-9064-F097166046BD}" srcOrd="3" destOrd="0" presId="urn:microsoft.com/office/officeart/2005/8/layout/orgChart1"/>
    <dgm:cxn modelId="{B997BC40-3AF8-40D1-9D42-6D6A7063E6A2}" type="presParOf" srcId="{E19E8FC0-0B81-4417-9064-F097166046BD}" destId="{A8374950-5E89-4544-BD17-3EF6D49345E3}" srcOrd="0" destOrd="0" presId="urn:microsoft.com/office/officeart/2005/8/layout/orgChart1"/>
    <dgm:cxn modelId="{01C1E5D9-CA6F-49F4-A030-AC127265A96E}" type="presParOf" srcId="{A8374950-5E89-4544-BD17-3EF6D49345E3}" destId="{938E32F3-2E48-4838-AF1D-1802F1205805}" srcOrd="0" destOrd="0" presId="urn:microsoft.com/office/officeart/2005/8/layout/orgChart1"/>
    <dgm:cxn modelId="{426E6672-5E40-425D-A03C-5FEC6A6248DC}" type="presParOf" srcId="{A8374950-5E89-4544-BD17-3EF6D49345E3}" destId="{1F9283F3-34DE-4170-8233-2106297649BB}" srcOrd="1" destOrd="0" presId="urn:microsoft.com/office/officeart/2005/8/layout/orgChart1"/>
    <dgm:cxn modelId="{ED839454-2B89-446C-AF7B-7E6FD402C022}" type="presParOf" srcId="{E19E8FC0-0B81-4417-9064-F097166046BD}" destId="{E506ED12-14B1-4820-872F-FAF3D0B46F04}" srcOrd="1" destOrd="0" presId="urn:microsoft.com/office/officeart/2005/8/layout/orgChart1"/>
    <dgm:cxn modelId="{5A8398FB-7566-450E-96C0-08CA488CEB07}" type="presParOf" srcId="{E19E8FC0-0B81-4417-9064-F097166046BD}" destId="{95729663-F291-4C79-8ED8-24FE920ABF3A}" srcOrd="2" destOrd="0" presId="urn:microsoft.com/office/officeart/2005/8/layout/orgChart1"/>
    <dgm:cxn modelId="{638C7CBC-2C73-4F26-BEF1-712B6A4D221F}" type="presParOf" srcId="{94270ED5-E83C-44EF-B0B3-43AAC6635D41}" destId="{068F687F-44E4-409C-AA22-137C5BB52686}" srcOrd="4" destOrd="0" presId="urn:microsoft.com/office/officeart/2005/8/layout/orgChart1"/>
    <dgm:cxn modelId="{E7C56F53-8855-45CA-BD7C-7C3898E831CC}" type="presParOf" srcId="{94270ED5-E83C-44EF-B0B3-43AAC6635D41}" destId="{6562B574-2F27-4BB9-A2EE-5591AEA164E3}" srcOrd="5" destOrd="0" presId="urn:microsoft.com/office/officeart/2005/8/layout/orgChart1"/>
    <dgm:cxn modelId="{95FC1710-7340-45DB-B3AF-929D96FD7E71}" type="presParOf" srcId="{6562B574-2F27-4BB9-A2EE-5591AEA164E3}" destId="{18C4F9FA-ECAD-4752-A7B5-D93C1DEACD2A}" srcOrd="0" destOrd="0" presId="urn:microsoft.com/office/officeart/2005/8/layout/orgChart1"/>
    <dgm:cxn modelId="{94421662-173F-4E83-9857-A1C7BA47BB8C}" type="presParOf" srcId="{18C4F9FA-ECAD-4752-A7B5-D93C1DEACD2A}" destId="{1B22BED2-CBDC-447F-B191-F8058A0043C0}" srcOrd="0" destOrd="0" presId="urn:microsoft.com/office/officeart/2005/8/layout/orgChart1"/>
    <dgm:cxn modelId="{1CA53318-AD23-4975-943C-19275C5C0635}" type="presParOf" srcId="{18C4F9FA-ECAD-4752-A7B5-D93C1DEACD2A}" destId="{A0E7C357-609D-4738-9D4F-EC88414B4C8A}" srcOrd="1" destOrd="0" presId="urn:microsoft.com/office/officeart/2005/8/layout/orgChart1"/>
    <dgm:cxn modelId="{3A784671-94C2-4EE3-ABDC-9E95066EE63E}" type="presParOf" srcId="{6562B574-2F27-4BB9-A2EE-5591AEA164E3}" destId="{44F30CB4-B00E-40FC-9DE0-8CC2E7522DCB}" srcOrd="1" destOrd="0" presId="urn:microsoft.com/office/officeart/2005/8/layout/orgChart1"/>
    <dgm:cxn modelId="{03CF7C1F-40A5-40D2-80B7-90982EF4181F}" type="presParOf" srcId="{6562B574-2F27-4BB9-A2EE-5591AEA164E3}" destId="{676546F9-5CE9-45D7-AEFD-C1348CB2D643}" srcOrd="2" destOrd="0" presId="urn:microsoft.com/office/officeart/2005/8/layout/orgChart1"/>
    <dgm:cxn modelId="{6EAADCB4-8EB6-4F62-A074-EDA1407762AD}" type="presParOf" srcId="{1CB03B8D-A4AF-4FAC-91F8-7C1D06C259DF}" destId="{630752E2-0223-4C5B-BDEF-C3A85412892E}" srcOrd="2" destOrd="0" presId="urn:microsoft.com/office/officeart/2005/8/layout/orgChart1"/>
    <dgm:cxn modelId="{75FF1548-785A-4689-A262-6CBBCEE47125}" type="presParOf" srcId="{50D85A52-2C11-4037-A00B-A5B1DD50CD00}" destId="{72B3B1E6-61B3-4CE6-B6C9-A4A18DB40C4B}" srcOrd="2" destOrd="0" presId="urn:microsoft.com/office/officeart/2005/8/layout/orgChart1"/>
    <dgm:cxn modelId="{A32863A1-52EA-4107-9F48-9D4B28477414}" type="presParOf" srcId="{50D85A52-2C11-4037-A00B-A5B1DD50CD00}" destId="{59AD498A-F77A-42AC-9E7B-7C119F050B8F}" srcOrd="3" destOrd="0" presId="urn:microsoft.com/office/officeart/2005/8/layout/orgChart1"/>
    <dgm:cxn modelId="{5F1CBA85-B87E-432E-AA80-AE0289D37344}" type="presParOf" srcId="{59AD498A-F77A-42AC-9E7B-7C119F050B8F}" destId="{CBEAA012-D6A5-4969-BF85-7E3BB1190D72}" srcOrd="0" destOrd="0" presId="urn:microsoft.com/office/officeart/2005/8/layout/orgChart1"/>
    <dgm:cxn modelId="{8F344553-C632-4FC0-9438-88BBA9D9CC92}" type="presParOf" srcId="{CBEAA012-D6A5-4969-BF85-7E3BB1190D72}" destId="{04FC803C-B88B-4754-B005-A5EB4A25A10F}" srcOrd="0" destOrd="0" presId="urn:microsoft.com/office/officeart/2005/8/layout/orgChart1"/>
    <dgm:cxn modelId="{EFE6DC27-1EC8-4FF3-85AA-54C32BF768C7}" type="presParOf" srcId="{CBEAA012-D6A5-4969-BF85-7E3BB1190D72}" destId="{EF03786D-7A51-495D-A3A7-4AD4FB80CC76}" srcOrd="1" destOrd="0" presId="urn:microsoft.com/office/officeart/2005/8/layout/orgChart1"/>
    <dgm:cxn modelId="{6AA66500-0EF5-423A-A289-151F66D10F55}" type="presParOf" srcId="{59AD498A-F77A-42AC-9E7B-7C119F050B8F}" destId="{3C091AF1-1CC4-4DE8-9573-08865CA793BD}" srcOrd="1" destOrd="0" presId="urn:microsoft.com/office/officeart/2005/8/layout/orgChart1"/>
    <dgm:cxn modelId="{96301597-15DA-4592-AEC2-05CBD7E84282}" type="presParOf" srcId="{59AD498A-F77A-42AC-9E7B-7C119F050B8F}" destId="{F8BD7BF2-B346-40D9-A4A2-4B28572D69CA}" srcOrd="2" destOrd="0" presId="urn:microsoft.com/office/officeart/2005/8/layout/orgChart1"/>
    <dgm:cxn modelId="{2E208532-A1A9-4755-94ED-2760E30336A6}" type="presParOf" srcId="{63B2765A-8325-4DB3-9E36-C891D5000011}" destId="{F1B248E8-9558-4E93-957D-A8AE16E1782F}" srcOrd="2" destOrd="0" presId="urn:microsoft.com/office/officeart/2005/8/layout/orgChart1"/>
    <dgm:cxn modelId="{EFA742C9-8F7B-4B87-AC8E-EB67B84916C0}" type="presParOf" srcId="{AFA55322-E15B-47DE-B140-20B5FAB11707}" destId="{F2C3466A-5A0F-4E58-85F9-81BFDA6115D9}" srcOrd="2" destOrd="0" presId="urn:microsoft.com/office/officeart/2005/8/layout/orgChart1"/>
    <dgm:cxn modelId="{0178082C-4077-4C59-B2AF-898F6BB72825}" type="presParOf" srcId="{AFA55322-E15B-47DE-B140-20B5FAB11707}" destId="{2C80C666-676C-4075-8EEE-98A35B2A1BDD}" srcOrd="3" destOrd="0" presId="urn:microsoft.com/office/officeart/2005/8/layout/orgChart1"/>
    <dgm:cxn modelId="{9024F5A1-5C29-47F0-A02E-E2363189AC8A}" type="presParOf" srcId="{2C80C666-676C-4075-8EEE-98A35B2A1BDD}" destId="{4E7F86A6-75BA-42C8-A14D-F49139A308F4}" srcOrd="0" destOrd="0" presId="urn:microsoft.com/office/officeart/2005/8/layout/orgChart1"/>
    <dgm:cxn modelId="{750F8586-173D-4F01-9091-88F910E89FD1}" type="presParOf" srcId="{4E7F86A6-75BA-42C8-A14D-F49139A308F4}" destId="{6549620E-9672-40C8-B3B8-4AEE2A0DA20D}" srcOrd="0" destOrd="0" presId="urn:microsoft.com/office/officeart/2005/8/layout/orgChart1"/>
    <dgm:cxn modelId="{47C69483-48D8-4DC8-A356-69980BE19A5F}" type="presParOf" srcId="{4E7F86A6-75BA-42C8-A14D-F49139A308F4}" destId="{D76CBB4F-57B2-476A-944A-094809DD6EBA}" srcOrd="1" destOrd="0" presId="urn:microsoft.com/office/officeart/2005/8/layout/orgChart1"/>
    <dgm:cxn modelId="{788A0284-0229-4033-8E69-15A55461804B}" type="presParOf" srcId="{2C80C666-676C-4075-8EEE-98A35B2A1BDD}" destId="{9184ECF2-9B49-48F5-AF82-8825643F207B}" srcOrd="1" destOrd="0" presId="urn:microsoft.com/office/officeart/2005/8/layout/orgChart1"/>
    <dgm:cxn modelId="{3A1E3971-56A0-40B0-AD79-622FC6BA63F4}" type="presParOf" srcId="{9184ECF2-9B49-48F5-AF82-8825643F207B}" destId="{D23A9C56-1343-477A-987B-6C84A912DA64}" srcOrd="0" destOrd="0" presId="urn:microsoft.com/office/officeart/2005/8/layout/orgChart1"/>
    <dgm:cxn modelId="{BD294939-8683-4A73-8A19-1B6BBB24B18E}" type="presParOf" srcId="{9184ECF2-9B49-48F5-AF82-8825643F207B}" destId="{7A725482-2F42-45FF-AE21-4EF5A0CA3D11}" srcOrd="1" destOrd="0" presId="urn:microsoft.com/office/officeart/2005/8/layout/orgChart1"/>
    <dgm:cxn modelId="{5DD0F620-A0A6-4302-8E7C-BA0510490BE7}" type="presParOf" srcId="{7A725482-2F42-45FF-AE21-4EF5A0CA3D11}" destId="{B085CAD2-C086-4B12-803E-4CCF4CE9FEF4}" srcOrd="0" destOrd="0" presId="urn:microsoft.com/office/officeart/2005/8/layout/orgChart1"/>
    <dgm:cxn modelId="{DF344B8B-597A-469E-BE8B-C8D7C9BF2B9B}" type="presParOf" srcId="{B085CAD2-C086-4B12-803E-4CCF4CE9FEF4}" destId="{154DB0CE-D5A4-4ACD-9C1D-6DEE10DC3AB7}" srcOrd="0" destOrd="0" presId="urn:microsoft.com/office/officeart/2005/8/layout/orgChart1"/>
    <dgm:cxn modelId="{FEDDD674-7C02-423E-B74A-6A8CCD97273F}" type="presParOf" srcId="{B085CAD2-C086-4B12-803E-4CCF4CE9FEF4}" destId="{DD7D3C5D-4506-4794-A877-A0B85E66B2F0}" srcOrd="1" destOrd="0" presId="urn:microsoft.com/office/officeart/2005/8/layout/orgChart1"/>
    <dgm:cxn modelId="{0B7EEB23-99C0-4806-86ED-E8AA6FA9EB45}" type="presParOf" srcId="{7A725482-2F42-45FF-AE21-4EF5A0CA3D11}" destId="{EAED0973-3A78-4257-A475-83E1FE4E343A}" srcOrd="1" destOrd="0" presId="urn:microsoft.com/office/officeart/2005/8/layout/orgChart1"/>
    <dgm:cxn modelId="{56DF1E3E-BC6F-42FF-A0E4-3AF2BB83528F}" type="presParOf" srcId="{7A725482-2F42-45FF-AE21-4EF5A0CA3D11}" destId="{F203BEC6-D26F-4DE8-B6F8-FD5345CBB302}" srcOrd="2" destOrd="0" presId="urn:microsoft.com/office/officeart/2005/8/layout/orgChart1"/>
    <dgm:cxn modelId="{7D4AF20A-2196-4473-9803-C5AA6ABB3193}" type="presParOf" srcId="{9184ECF2-9B49-48F5-AF82-8825643F207B}" destId="{E26E0655-C8D7-4334-8292-591364DD1A57}" srcOrd="2" destOrd="0" presId="urn:microsoft.com/office/officeart/2005/8/layout/orgChart1"/>
    <dgm:cxn modelId="{8A414BEE-2F5A-46BA-88CC-944E2AA6694D}" type="presParOf" srcId="{9184ECF2-9B49-48F5-AF82-8825643F207B}" destId="{E82946E7-E1CC-420D-84DE-619BFDC2060E}" srcOrd="3" destOrd="0" presId="urn:microsoft.com/office/officeart/2005/8/layout/orgChart1"/>
    <dgm:cxn modelId="{A03A8239-E1EB-4D81-B2FF-B1B1CA23AD93}" type="presParOf" srcId="{E82946E7-E1CC-420D-84DE-619BFDC2060E}" destId="{BF5A41EA-EE15-4B1B-9D75-CDB27481AEF5}" srcOrd="0" destOrd="0" presId="urn:microsoft.com/office/officeart/2005/8/layout/orgChart1"/>
    <dgm:cxn modelId="{4AF7462E-BDB5-4708-B846-7C120013FC62}" type="presParOf" srcId="{BF5A41EA-EE15-4B1B-9D75-CDB27481AEF5}" destId="{3D7E3B61-3837-4E60-A859-034424D89850}" srcOrd="0" destOrd="0" presId="urn:microsoft.com/office/officeart/2005/8/layout/orgChart1"/>
    <dgm:cxn modelId="{B5BAE897-FA19-447D-A608-1657973C9BD3}" type="presParOf" srcId="{BF5A41EA-EE15-4B1B-9D75-CDB27481AEF5}" destId="{1B8FAF95-83A3-481C-B09D-0538ED6A3EA0}" srcOrd="1" destOrd="0" presId="urn:microsoft.com/office/officeart/2005/8/layout/orgChart1"/>
    <dgm:cxn modelId="{7D1F3360-4E3E-41EB-8933-282679C6566A}" type="presParOf" srcId="{E82946E7-E1CC-420D-84DE-619BFDC2060E}" destId="{A1E1BB42-6361-4DDD-9991-52B12B0116C3}" srcOrd="1" destOrd="0" presId="urn:microsoft.com/office/officeart/2005/8/layout/orgChart1"/>
    <dgm:cxn modelId="{085ACABD-AC9B-493A-ADEE-86D48082D1FF}" type="presParOf" srcId="{A1E1BB42-6361-4DDD-9991-52B12B0116C3}" destId="{039F6300-350F-4570-9190-CF9EC6E3D4AC}" srcOrd="0" destOrd="0" presId="urn:microsoft.com/office/officeart/2005/8/layout/orgChart1"/>
    <dgm:cxn modelId="{0749429E-7587-49F4-9B14-7D3BCCBBFF80}" type="presParOf" srcId="{A1E1BB42-6361-4DDD-9991-52B12B0116C3}" destId="{604C5B52-F645-45B7-BFCC-1C1EDE8719EB}" srcOrd="1" destOrd="0" presId="urn:microsoft.com/office/officeart/2005/8/layout/orgChart1"/>
    <dgm:cxn modelId="{3DB853D4-A47E-4BF7-ACEE-8E7E3B4876B8}" type="presParOf" srcId="{604C5B52-F645-45B7-BFCC-1C1EDE8719EB}" destId="{76A8309A-914C-452B-811D-F2EDEC6B63D0}" srcOrd="0" destOrd="0" presId="urn:microsoft.com/office/officeart/2005/8/layout/orgChart1"/>
    <dgm:cxn modelId="{750EF8C5-10A3-42B0-91BC-4729790B3311}" type="presParOf" srcId="{76A8309A-914C-452B-811D-F2EDEC6B63D0}" destId="{88AFE9B7-99B2-477F-BA06-8F853C7C023D}" srcOrd="0" destOrd="0" presId="urn:microsoft.com/office/officeart/2005/8/layout/orgChart1"/>
    <dgm:cxn modelId="{992CFDC2-CBB2-45B8-9090-40009EA56DD4}" type="presParOf" srcId="{76A8309A-914C-452B-811D-F2EDEC6B63D0}" destId="{07BD20B9-FFF2-466B-8FFE-F8499FD46283}" srcOrd="1" destOrd="0" presId="urn:microsoft.com/office/officeart/2005/8/layout/orgChart1"/>
    <dgm:cxn modelId="{6C95DEAA-2DF3-4B48-9731-D4ECFC4116F9}" type="presParOf" srcId="{604C5B52-F645-45B7-BFCC-1C1EDE8719EB}" destId="{941BEDBD-24CB-4AEE-B818-D1C115F28A90}" srcOrd="1" destOrd="0" presId="urn:microsoft.com/office/officeart/2005/8/layout/orgChart1"/>
    <dgm:cxn modelId="{1ADDADDE-772C-4F77-9F18-A553ABFE3C40}" type="presParOf" srcId="{604C5B52-F645-45B7-BFCC-1C1EDE8719EB}" destId="{464B19A8-519F-4BED-9F09-D53ED98641A2}" srcOrd="2" destOrd="0" presId="urn:microsoft.com/office/officeart/2005/8/layout/orgChart1"/>
    <dgm:cxn modelId="{3509ACF7-B421-4BF2-A541-487875BB7208}" type="presParOf" srcId="{A1E1BB42-6361-4DDD-9991-52B12B0116C3}" destId="{C11F5C8A-0AC5-4A69-9569-3674800D1001}" srcOrd="2" destOrd="0" presId="urn:microsoft.com/office/officeart/2005/8/layout/orgChart1"/>
    <dgm:cxn modelId="{3852A087-936E-4225-8032-F8C483F24136}" type="presParOf" srcId="{A1E1BB42-6361-4DDD-9991-52B12B0116C3}" destId="{598E4E70-F827-4CC6-B23A-BDD692B73B80}" srcOrd="3" destOrd="0" presId="urn:microsoft.com/office/officeart/2005/8/layout/orgChart1"/>
    <dgm:cxn modelId="{2D2D6A22-C220-4868-87CA-B6B5FAD41780}" type="presParOf" srcId="{598E4E70-F827-4CC6-B23A-BDD692B73B80}" destId="{D389567F-88AD-4C91-8643-056AB09D2F99}" srcOrd="0" destOrd="0" presId="urn:microsoft.com/office/officeart/2005/8/layout/orgChart1"/>
    <dgm:cxn modelId="{A620D605-CDA0-4BA1-8418-2D7E415B9569}" type="presParOf" srcId="{D389567F-88AD-4C91-8643-056AB09D2F99}" destId="{BA63E7B2-BA50-418B-A1B3-A803A6DF3E15}" srcOrd="0" destOrd="0" presId="urn:microsoft.com/office/officeart/2005/8/layout/orgChart1"/>
    <dgm:cxn modelId="{2ECF8456-91F3-43F0-8A17-4FC794397660}" type="presParOf" srcId="{D389567F-88AD-4C91-8643-056AB09D2F99}" destId="{B75528CC-9A58-4932-B8BF-3E4602241E1E}" srcOrd="1" destOrd="0" presId="urn:microsoft.com/office/officeart/2005/8/layout/orgChart1"/>
    <dgm:cxn modelId="{19E04F89-4C4B-40C5-A66F-6C38F3734C64}" type="presParOf" srcId="{598E4E70-F827-4CC6-B23A-BDD692B73B80}" destId="{C5CB28E1-8F9E-44C9-95AE-9E8A0D868DD5}" srcOrd="1" destOrd="0" presId="urn:microsoft.com/office/officeart/2005/8/layout/orgChart1"/>
    <dgm:cxn modelId="{3AEAEED6-4983-41EB-B364-B197A14F1C1A}" type="presParOf" srcId="{598E4E70-F827-4CC6-B23A-BDD692B73B80}" destId="{E4047687-41F1-4527-AC8F-41EEA3D3960C}" srcOrd="2" destOrd="0" presId="urn:microsoft.com/office/officeart/2005/8/layout/orgChart1"/>
    <dgm:cxn modelId="{D6EC7EEB-B0FF-4510-99C5-130E6C2BD5DD}" type="presParOf" srcId="{E82946E7-E1CC-420D-84DE-619BFDC2060E}" destId="{7D114C4B-238B-42C3-A100-5CA7DBA82323}" srcOrd="2" destOrd="0" presId="urn:microsoft.com/office/officeart/2005/8/layout/orgChart1"/>
    <dgm:cxn modelId="{7DA08363-D193-46B6-BFD2-3D043AF1EFEB}" type="presParOf" srcId="{2C80C666-676C-4075-8EEE-98A35B2A1BDD}" destId="{0D40A949-C8C8-4A79-8249-1B4D2639A290}" srcOrd="2" destOrd="0" presId="urn:microsoft.com/office/officeart/2005/8/layout/orgChart1"/>
    <dgm:cxn modelId="{588F42C3-AD09-42A0-97B1-8741FF623D91}" type="presParOf" srcId="{86DFD117-542D-4CB0-A064-DB2DA62D8594}" destId="{1FDD3F4B-D801-423F-A2DB-3C20E499E70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943880-10A7-4A93-A297-EDB0E7BF7D9C}" type="doc">
      <dgm:prSet loTypeId="urn:microsoft.com/office/officeart/2005/8/layout/equation1" loCatId="process" qsTypeId="urn:microsoft.com/office/officeart/2005/8/quickstyle/simple1" qsCatId="simple" csTypeId="urn:microsoft.com/office/officeart/2005/8/colors/accent1_2" csCatId="accent1" phldr="1"/>
      <dgm:spPr/>
    </dgm:pt>
    <dgm:pt modelId="{4A4498CC-D19A-4800-8D22-349A86E80AFE}">
      <dgm:prSet phldrT="[Text]"/>
      <dgm:spPr/>
      <dgm:t>
        <a:bodyPr/>
        <a:lstStyle/>
        <a:p>
          <a:r>
            <a:rPr lang="en-US" dirty="0" smtClean="0"/>
            <a:t>Mean arterial pressure</a:t>
          </a:r>
          <a:endParaRPr lang="en-US" dirty="0"/>
        </a:p>
      </dgm:t>
    </dgm:pt>
    <dgm:pt modelId="{3A921D4C-9AFA-477F-8C47-4C4900CC72DA}" type="parTrans" cxnId="{2E151449-80A8-4EF6-9C3E-4C5124A1A0DE}">
      <dgm:prSet/>
      <dgm:spPr/>
      <dgm:t>
        <a:bodyPr/>
        <a:lstStyle/>
        <a:p>
          <a:endParaRPr lang="en-US"/>
        </a:p>
      </dgm:t>
    </dgm:pt>
    <dgm:pt modelId="{1AA3EBDC-A593-4D23-B070-BB269B24C206}" type="sibTrans" cxnId="{2E151449-80A8-4EF6-9C3E-4C5124A1A0DE}">
      <dgm:prSet/>
      <dgm:spPr/>
      <dgm:t>
        <a:bodyPr/>
        <a:lstStyle/>
        <a:p>
          <a:endParaRPr lang="en-US"/>
        </a:p>
      </dgm:t>
    </dgm:pt>
    <dgm:pt modelId="{CC93AD31-0CCE-4B76-8E24-D98446FD0E67}">
      <dgm:prSet phldrT="[Text]"/>
      <dgm:spPr/>
      <dgm:t>
        <a:bodyPr/>
        <a:lstStyle/>
        <a:p>
          <a:r>
            <a:rPr lang="en-US" dirty="0" smtClean="0"/>
            <a:t>ICP</a:t>
          </a:r>
          <a:endParaRPr lang="en-US" dirty="0"/>
        </a:p>
      </dgm:t>
    </dgm:pt>
    <dgm:pt modelId="{C37EE238-01DB-46AF-9F3A-683A2CE64457}" type="parTrans" cxnId="{27A2A778-035F-47F1-8AD4-2BFDFE339DF2}">
      <dgm:prSet/>
      <dgm:spPr/>
      <dgm:t>
        <a:bodyPr/>
        <a:lstStyle/>
        <a:p>
          <a:endParaRPr lang="en-US"/>
        </a:p>
      </dgm:t>
    </dgm:pt>
    <dgm:pt modelId="{BA0DDB98-F43C-4C43-96D6-A64CD48ECA44}" type="sibTrans" cxnId="{27A2A778-035F-47F1-8AD4-2BFDFE339DF2}">
      <dgm:prSet/>
      <dgm:spPr/>
      <dgm:t>
        <a:bodyPr/>
        <a:lstStyle/>
        <a:p>
          <a:endParaRPr lang="en-US"/>
        </a:p>
      </dgm:t>
    </dgm:pt>
    <dgm:pt modelId="{0E0A5544-6754-48DA-8C4E-CB64BB8C5AD0}">
      <dgm:prSet phldrT="[Text]"/>
      <dgm:spPr/>
      <dgm:t>
        <a:bodyPr/>
        <a:lstStyle/>
        <a:p>
          <a:r>
            <a:rPr lang="en-US" dirty="0" smtClean="0"/>
            <a:t>Cerebral Perfusion Pressure</a:t>
          </a:r>
          <a:endParaRPr lang="en-US" dirty="0"/>
        </a:p>
      </dgm:t>
    </dgm:pt>
    <dgm:pt modelId="{BE46C746-88E9-4A88-9426-625577D0FDC0}" type="parTrans" cxnId="{1BAD2759-E324-4ECD-8567-D778D2345D80}">
      <dgm:prSet/>
      <dgm:spPr/>
      <dgm:t>
        <a:bodyPr/>
        <a:lstStyle/>
        <a:p>
          <a:endParaRPr lang="en-US"/>
        </a:p>
      </dgm:t>
    </dgm:pt>
    <dgm:pt modelId="{07391F58-91F6-4742-A140-06FDA97F04E9}" type="sibTrans" cxnId="{1BAD2759-E324-4ECD-8567-D778D2345D80}">
      <dgm:prSet/>
      <dgm:spPr/>
      <dgm:t>
        <a:bodyPr/>
        <a:lstStyle/>
        <a:p>
          <a:endParaRPr lang="en-US"/>
        </a:p>
      </dgm:t>
    </dgm:pt>
    <dgm:pt modelId="{9BC90326-F504-4AE0-820C-1C74369D1241}" type="pres">
      <dgm:prSet presAssocID="{E9943880-10A7-4A93-A297-EDB0E7BF7D9C}" presName="linearFlow" presStyleCnt="0">
        <dgm:presLayoutVars>
          <dgm:dir/>
          <dgm:resizeHandles val="exact"/>
        </dgm:presLayoutVars>
      </dgm:prSet>
      <dgm:spPr/>
    </dgm:pt>
    <dgm:pt modelId="{E756D096-C666-4ED2-9A2D-E3123B4E1123}" type="pres">
      <dgm:prSet presAssocID="{4A4498CC-D19A-4800-8D22-349A86E80AFE}" presName="node" presStyleLbl="node1" presStyleIdx="0" presStyleCnt="3">
        <dgm:presLayoutVars>
          <dgm:bulletEnabled val="1"/>
        </dgm:presLayoutVars>
      </dgm:prSet>
      <dgm:spPr/>
      <dgm:t>
        <a:bodyPr/>
        <a:lstStyle/>
        <a:p>
          <a:endParaRPr lang="en-US"/>
        </a:p>
      </dgm:t>
    </dgm:pt>
    <dgm:pt modelId="{6C560D8E-5958-46DE-A4FA-56E123416551}" type="pres">
      <dgm:prSet presAssocID="{1AA3EBDC-A593-4D23-B070-BB269B24C206}" presName="spacerL" presStyleCnt="0"/>
      <dgm:spPr/>
    </dgm:pt>
    <dgm:pt modelId="{0EFF8A09-A05C-4460-B12A-09F91D226ABA}" type="pres">
      <dgm:prSet presAssocID="{1AA3EBDC-A593-4D23-B070-BB269B24C206}" presName="sibTrans" presStyleLbl="sibTrans2D1" presStyleIdx="0" presStyleCnt="2"/>
      <dgm:spPr>
        <a:prstGeom prst="mathMinus">
          <a:avLst/>
        </a:prstGeom>
      </dgm:spPr>
      <dgm:t>
        <a:bodyPr/>
        <a:lstStyle/>
        <a:p>
          <a:endParaRPr lang="en-US"/>
        </a:p>
      </dgm:t>
    </dgm:pt>
    <dgm:pt modelId="{B840D8B4-1829-4258-863B-2C9C97ED1136}" type="pres">
      <dgm:prSet presAssocID="{1AA3EBDC-A593-4D23-B070-BB269B24C206}" presName="spacerR" presStyleCnt="0"/>
      <dgm:spPr/>
    </dgm:pt>
    <dgm:pt modelId="{1D46748E-F46E-4362-A7FF-9D76E2593867}" type="pres">
      <dgm:prSet presAssocID="{CC93AD31-0CCE-4B76-8E24-D98446FD0E67}" presName="node" presStyleLbl="node1" presStyleIdx="1" presStyleCnt="3">
        <dgm:presLayoutVars>
          <dgm:bulletEnabled val="1"/>
        </dgm:presLayoutVars>
      </dgm:prSet>
      <dgm:spPr/>
      <dgm:t>
        <a:bodyPr/>
        <a:lstStyle/>
        <a:p>
          <a:endParaRPr lang="en-US"/>
        </a:p>
      </dgm:t>
    </dgm:pt>
    <dgm:pt modelId="{7F799829-B10F-43F0-923B-1761F81DF11D}" type="pres">
      <dgm:prSet presAssocID="{BA0DDB98-F43C-4C43-96D6-A64CD48ECA44}" presName="spacerL" presStyleCnt="0"/>
      <dgm:spPr/>
    </dgm:pt>
    <dgm:pt modelId="{DEB822B0-A22B-4A32-8B19-9810A00135BA}" type="pres">
      <dgm:prSet presAssocID="{BA0DDB98-F43C-4C43-96D6-A64CD48ECA44}" presName="sibTrans" presStyleLbl="sibTrans2D1" presStyleIdx="1" presStyleCnt="2"/>
      <dgm:spPr/>
      <dgm:t>
        <a:bodyPr/>
        <a:lstStyle/>
        <a:p>
          <a:endParaRPr lang="en-US"/>
        </a:p>
      </dgm:t>
    </dgm:pt>
    <dgm:pt modelId="{A0103787-61FE-42C5-8C20-768DA56BA78F}" type="pres">
      <dgm:prSet presAssocID="{BA0DDB98-F43C-4C43-96D6-A64CD48ECA44}" presName="spacerR" presStyleCnt="0"/>
      <dgm:spPr/>
    </dgm:pt>
    <dgm:pt modelId="{A8CA3CDE-5AE6-47D4-85A9-F11FEE264C64}" type="pres">
      <dgm:prSet presAssocID="{0E0A5544-6754-48DA-8C4E-CB64BB8C5AD0}" presName="node" presStyleLbl="node1" presStyleIdx="2" presStyleCnt="3">
        <dgm:presLayoutVars>
          <dgm:bulletEnabled val="1"/>
        </dgm:presLayoutVars>
      </dgm:prSet>
      <dgm:spPr/>
      <dgm:t>
        <a:bodyPr/>
        <a:lstStyle/>
        <a:p>
          <a:endParaRPr lang="en-US"/>
        </a:p>
      </dgm:t>
    </dgm:pt>
  </dgm:ptLst>
  <dgm:cxnLst>
    <dgm:cxn modelId="{27A2A778-035F-47F1-8AD4-2BFDFE339DF2}" srcId="{E9943880-10A7-4A93-A297-EDB0E7BF7D9C}" destId="{CC93AD31-0CCE-4B76-8E24-D98446FD0E67}" srcOrd="1" destOrd="0" parTransId="{C37EE238-01DB-46AF-9F3A-683A2CE64457}" sibTransId="{BA0DDB98-F43C-4C43-96D6-A64CD48ECA44}"/>
    <dgm:cxn modelId="{1BAD2759-E324-4ECD-8567-D778D2345D80}" srcId="{E9943880-10A7-4A93-A297-EDB0E7BF7D9C}" destId="{0E0A5544-6754-48DA-8C4E-CB64BB8C5AD0}" srcOrd="2" destOrd="0" parTransId="{BE46C746-88E9-4A88-9426-625577D0FDC0}" sibTransId="{07391F58-91F6-4742-A140-06FDA97F04E9}"/>
    <dgm:cxn modelId="{1E9CC320-50CD-48AD-8B1C-5FEFC6CA8F3A}" type="presOf" srcId="{4A4498CC-D19A-4800-8D22-349A86E80AFE}" destId="{E756D096-C666-4ED2-9A2D-E3123B4E1123}" srcOrd="0" destOrd="0" presId="urn:microsoft.com/office/officeart/2005/8/layout/equation1"/>
    <dgm:cxn modelId="{E2A5D8E9-C8F4-45F8-A151-96190F404404}" type="presOf" srcId="{BA0DDB98-F43C-4C43-96D6-A64CD48ECA44}" destId="{DEB822B0-A22B-4A32-8B19-9810A00135BA}" srcOrd="0" destOrd="0" presId="urn:microsoft.com/office/officeart/2005/8/layout/equation1"/>
    <dgm:cxn modelId="{2E151449-80A8-4EF6-9C3E-4C5124A1A0DE}" srcId="{E9943880-10A7-4A93-A297-EDB0E7BF7D9C}" destId="{4A4498CC-D19A-4800-8D22-349A86E80AFE}" srcOrd="0" destOrd="0" parTransId="{3A921D4C-9AFA-477F-8C47-4C4900CC72DA}" sibTransId="{1AA3EBDC-A593-4D23-B070-BB269B24C206}"/>
    <dgm:cxn modelId="{74A8C48B-9C14-49ED-89CF-5EEF63C100AF}" type="presOf" srcId="{CC93AD31-0CCE-4B76-8E24-D98446FD0E67}" destId="{1D46748E-F46E-4362-A7FF-9D76E2593867}" srcOrd="0" destOrd="0" presId="urn:microsoft.com/office/officeart/2005/8/layout/equation1"/>
    <dgm:cxn modelId="{E66BBCC3-56E9-4E8E-8965-24970B23FD4C}" type="presOf" srcId="{E9943880-10A7-4A93-A297-EDB0E7BF7D9C}" destId="{9BC90326-F504-4AE0-820C-1C74369D1241}" srcOrd="0" destOrd="0" presId="urn:microsoft.com/office/officeart/2005/8/layout/equation1"/>
    <dgm:cxn modelId="{8A1F2DA5-9BC2-445E-885E-CA9561F298A2}" type="presOf" srcId="{0E0A5544-6754-48DA-8C4E-CB64BB8C5AD0}" destId="{A8CA3CDE-5AE6-47D4-85A9-F11FEE264C64}" srcOrd="0" destOrd="0" presId="urn:microsoft.com/office/officeart/2005/8/layout/equation1"/>
    <dgm:cxn modelId="{1929A396-3180-4E59-AF39-4BF6324E1B07}" type="presOf" srcId="{1AA3EBDC-A593-4D23-B070-BB269B24C206}" destId="{0EFF8A09-A05C-4460-B12A-09F91D226ABA}" srcOrd="0" destOrd="0" presId="urn:microsoft.com/office/officeart/2005/8/layout/equation1"/>
    <dgm:cxn modelId="{D7564084-0692-44DF-9FEC-E54F9A85B21F}" type="presParOf" srcId="{9BC90326-F504-4AE0-820C-1C74369D1241}" destId="{E756D096-C666-4ED2-9A2D-E3123B4E1123}" srcOrd="0" destOrd="0" presId="urn:microsoft.com/office/officeart/2005/8/layout/equation1"/>
    <dgm:cxn modelId="{95807797-59E3-481C-AFA8-E736337FAB41}" type="presParOf" srcId="{9BC90326-F504-4AE0-820C-1C74369D1241}" destId="{6C560D8E-5958-46DE-A4FA-56E123416551}" srcOrd="1" destOrd="0" presId="urn:microsoft.com/office/officeart/2005/8/layout/equation1"/>
    <dgm:cxn modelId="{2A7659C6-1882-4E80-8BAB-4B51875B1332}" type="presParOf" srcId="{9BC90326-F504-4AE0-820C-1C74369D1241}" destId="{0EFF8A09-A05C-4460-B12A-09F91D226ABA}" srcOrd="2" destOrd="0" presId="urn:microsoft.com/office/officeart/2005/8/layout/equation1"/>
    <dgm:cxn modelId="{62C794CB-6764-4B57-834A-CC81200C4608}" type="presParOf" srcId="{9BC90326-F504-4AE0-820C-1C74369D1241}" destId="{B840D8B4-1829-4258-863B-2C9C97ED1136}" srcOrd="3" destOrd="0" presId="urn:microsoft.com/office/officeart/2005/8/layout/equation1"/>
    <dgm:cxn modelId="{8382098F-508A-4A5E-8CDD-AEEE9FA87998}" type="presParOf" srcId="{9BC90326-F504-4AE0-820C-1C74369D1241}" destId="{1D46748E-F46E-4362-A7FF-9D76E2593867}" srcOrd="4" destOrd="0" presId="urn:microsoft.com/office/officeart/2005/8/layout/equation1"/>
    <dgm:cxn modelId="{933F6FA2-F3FA-477C-B380-551AE2393965}" type="presParOf" srcId="{9BC90326-F504-4AE0-820C-1C74369D1241}" destId="{7F799829-B10F-43F0-923B-1761F81DF11D}" srcOrd="5" destOrd="0" presId="urn:microsoft.com/office/officeart/2005/8/layout/equation1"/>
    <dgm:cxn modelId="{418CCBB1-576F-4674-BE58-BD1CA2EC0B5D}" type="presParOf" srcId="{9BC90326-F504-4AE0-820C-1C74369D1241}" destId="{DEB822B0-A22B-4A32-8B19-9810A00135BA}" srcOrd="6" destOrd="0" presId="urn:microsoft.com/office/officeart/2005/8/layout/equation1"/>
    <dgm:cxn modelId="{BACB76D3-1DB5-441C-80AA-152D7F1B69A1}" type="presParOf" srcId="{9BC90326-F504-4AE0-820C-1C74369D1241}" destId="{A0103787-61FE-42C5-8C20-768DA56BA78F}" srcOrd="7" destOrd="0" presId="urn:microsoft.com/office/officeart/2005/8/layout/equation1"/>
    <dgm:cxn modelId="{14DEC3F3-B6A5-442B-B8B7-27B540AC7DF8}" type="presParOf" srcId="{9BC90326-F504-4AE0-820C-1C74369D1241}" destId="{A8CA3CDE-5AE6-47D4-85A9-F11FEE264C64}"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4CEB4E-2DA0-4EDD-B1C8-521DCA1121F5}"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6C9789B7-5B1B-4FBF-AA8F-51074FFB2B48}">
      <dgm:prSet phldrT="[Text]"/>
      <dgm:spPr/>
      <dgm:t>
        <a:bodyPr/>
        <a:lstStyle/>
        <a:p>
          <a:r>
            <a:rPr lang="en-US" dirty="0" smtClean="0"/>
            <a:t>Brain</a:t>
          </a:r>
          <a:endParaRPr lang="en-US" dirty="0"/>
        </a:p>
      </dgm:t>
    </dgm:pt>
    <dgm:pt modelId="{32DB7473-0EE0-4FBE-8876-3E8C5B7E0F34}" type="parTrans" cxnId="{7A0B0D16-C9C5-465A-ABFE-D286A6CD0F91}">
      <dgm:prSet/>
      <dgm:spPr/>
      <dgm:t>
        <a:bodyPr/>
        <a:lstStyle/>
        <a:p>
          <a:endParaRPr lang="en-US"/>
        </a:p>
      </dgm:t>
    </dgm:pt>
    <dgm:pt modelId="{6242FB62-11C4-44E4-BD3A-E15CBA19FA60}" type="sibTrans" cxnId="{7A0B0D16-C9C5-465A-ABFE-D286A6CD0F91}">
      <dgm:prSet/>
      <dgm:spPr/>
      <dgm:t>
        <a:bodyPr/>
        <a:lstStyle/>
        <a:p>
          <a:endParaRPr lang="en-US"/>
        </a:p>
      </dgm:t>
    </dgm:pt>
    <dgm:pt modelId="{B02CE9F3-3362-4407-A617-025064F5C0E9}">
      <dgm:prSet phldrT="[Text]"/>
      <dgm:spPr/>
      <dgm:t>
        <a:bodyPr/>
        <a:lstStyle/>
        <a:p>
          <a:r>
            <a:rPr lang="en-US" dirty="0" smtClean="0"/>
            <a:t>Blood </a:t>
          </a:r>
          <a:endParaRPr lang="en-US" dirty="0"/>
        </a:p>
      </dgm:t>
    </dgm:pt>
    <dgm:pt modelId="{DE7FF17F-46A1-4C76-B2EF-A78FCE420D6B}" type="parTrans" cxnId="{4AB55330-F2C4-4AE2-A87E-9C054CF828B5}">
      <dgm:prSet/>
      <dgm:spPr/>
      <dgm:t>
        <a:bodyPr/>
        <a:lstStyle/>
        <a:p>
          <a:endParaRPr lang="en-US"/>
        </a:p>
      </dgm:t>
    </dgm:pt>
    <dgm:pt modelId="{F8D34796-3FDD-4F05-B88E-5774619990DD}" type="sibTrans" cxnId="{4AB55330-F2C4-4AE2-A87E-9C054CF828B5}">
      <dgm:prSet/>
      <dgm:spPr/>
      <dgm:t>
        <a:bodyPr/>
        <a:lstStyle/>
        <a:p>
          <a:endParaRPr lang="en-US"/>
        </a:p>
      </dgm:t>
    </dgm:pt>
    <dgm:pt modelId="{980D0C74-721E-4611-8C70-0CCB705B0EC0}">
      <dgm:prSet phldrT="[Text]"/>
      <dgm:spPr/>
      <dgm:t>
        <a:bodyPr/>
        <a:lstStyle/>
        <a:p>
          <a:r>
            <a:rPr lang="en-US" dirty="0" smtClean="0"/>
            <a:t>Volume</a:t>
          </a:r>
          <a:endParaRPr lang="en-US" dirty="0"/>
        </a:p>
      </dgm:t>
    </dgm:pt>
    <dgm:pt modelId="{63C48043-ED09-4904-8CBD-2C01675DA641}" type="parTrans" cxnId="{F6F397ED-6E97-4E49-A602-C15151469973}">
      <dgm:prSet/>
      <dgm:spPr/>
      <dgm:t>
        <a:bodyPr/>
        <a:lstStyle/>
        <a:p>
          <a:endParaRPr lang="en-US"/>
        </a:p>
      </dgm:t>
    </dgm:pt>
    <dgm:pt modelId="{EE1A4A27-5D92-4405-AF09-E939A7189161}" type="sibTrans" cxnId="{F6F397ED-6E97-4E49-A602-C15151469973}">
      <dgm:prSet/>
      <dgm:spPr/>
      <dgm:t>
        <a:bodyPr/>
        <a:lstStyle/>
        <a:p>
          <a:endParaRPr lang="en-US"/>
        </a:p>
      </dgm:t>
    </dgm:pt>
    <dgm:pt modelId="{28411551-6FEC-45C7-A15A-800A0F7C92BA}" type="pres">
      <dgm:prSet presAssocID="{5B4CEB4E-2DA0-4EDD-B1C8-521DCA1121F5}" presName="Name0" presStyleCnt="0">
        <dgm:presLayoutVars>
          <dgm:chMax val="7"/>
          <dgm:chPref val="7"/>
          <dgm:dir/>
          <dgm:animLvl val="lvl"/>
        </dgm:presLayoutVars>
      </dgm:prSet>
      <dgm:spPr/>
      <dgm:t>
        <a:bodyPr/>
        <a:lstStyle/>
        <a:p>
          <a:endParaRPr lang="en-US"/>
        </a:p>
      </dgm:t>
    </dgm:pt>
    <dgm:pt modelId="{8F2F02B5-0E71-48D2-9A36-F6B8A6FCF34F}" type="pres">
      <dgm:prSet presAssocID="{6C9789B7-5B1B-4FBF-AA8F-51074FFB2B48}" presName="Accent1" presStyleCnt="0"/>
      <dgm:spPr/>
    </dgm:pt>
    <dgm:pt modelId="{AB07764B-54C1-419E-927D-53AD47BFBE16}" type="pres">
      <dgm:prSet presAssocID="{6C9789B7-5B1B-4FBF-AA8F-51074FFB2B48}" presName="Accent" presStyleLbl="node1" presStyleIdx="0" presStyleCnt="3"/>
      <dgm:spPr/>
    </dgm:pt>
    <dgm:pt modelId="{FA758BF0-4497-46D7-9569-04FBB6F06CB5}" type="pres">
      <dgm:prSet presAssocID="{6C9789B7-5B1B-4FBF-AA8F-51074FFB2B48}" presName="Parent1" presStyleLbl="revTx" presStyleIdx="0" presStyleCnt="3">
        <dgm:presLayoutVars>
          <dgm:chMax val="1"/>
          <dgm:chPref val="1"/>
          <dgm:bulletEnabled val="1"/>
        </dgm:presLayoutVars>
      </dgm:prSet>
      <dgm:spPr/>
      <dgm:t>
        <a:bodyPr/>
        <a:lstStyle/>
        <a:p>
          <a:endParaRPr lang="en-US"/>
        </a:p>
      </dgm:t>
    </dgm:pt>
    <dgm:pt modelId="{37ABDDE0-256F-4494-B123-EA47A49D9A27}" type="pres">
      <dgm:prSet presAssocID="{B02CE9F3-3362-4407-A617-025064F5C0E9}" presName="Accent2" presStyleCnt="0"/>
      <dgm:spPr/>
    </dgm:pt>
    <dgm:pt modelId="{8BFC5CEC-AE75-4691-A5CF-48F7B3F3F37D}" type="pres">
      <dgm:prSet presAssocID="{B02CE9F3-3362-4407-A617-025064F5C0E9}" presName="Accent" presStyleLbl="node1" presStyleIdx="1" presStyleCnt="3"/>
      <dgm:spPr/>
    </dgm:pt>
    <dgm:pt modelId="{B85E59F8-DC67-4E2A-9622-DC1698E47B90}" type="pres">
      <dgm:prSet presAssocID="{B02CE9F3-3362-4407-A617-025064F5C0E9}" presName="Parent2" presStyleLbl="revTx" presStyleIdx="1" presStyleCnt="3">
        <dgm:presLayoutVars>
          <dgm:chMax val="1"/>
          <dgm:chPref val="1"/>
          <dgm:bulletEnabled val="1"/>
        </dgm:presLayoutVars>
      </dgm:prSet>
      <dgm:spPr/>
      <dgm:t>
        <a:bodyPr/>
        <a:lstStyle/>
        <a:p>
          <a:endParaRPr lang="en-US"/>
        </a:p>
      </dgm:t>
    </dgm:pt>
    <dgm:pt modelId="{48564AC7-1519-459D-AE15-79B0B2878930}" type="pres">
      <dgm:prSet presAssocID="{980D0C74-721E-4611-8C70-0CCB705B0EC0}" presName="Accent3" presStyleCnt="0"/>
      <dgm:spPr/>
    </dgm:pt>
    <dgm:pt modelId="{CF80E1D4-4D9F-42DB-BE69-D0D9AC1B3961}" type="pres">
      <dgm:prSet presAssocID="{980D0C74-721E-4611-8C70-0CCB705B0EC0}" presName="Accent" presStyleLbl="node1" presStyleIdx="2" presStyleCnt="3"/>
      <dgm:spPr/>
    </dgm:pt>
    <dgm:pt modelId="{5E6B1143-BCE0-4769-8F6F-B7CD49AB60C6}" type="pres">
      <dgm:prSet presAssocID="{980D0C74-721E-4611-8C70-0CCB705B0EC0}" presName="Parent3" presStyleLbl="revTx" presStyleIdx="2" presStyleCnt="3">
        <dgm:presLayoutVars>
          <dgm:chMax val="1"/>
          <dgm:chPref val="1"/>
          <dgm:bulletEnabled val="1"/>
        </dgm:presLayoutVars>
      </dgm:prSet>
      <dgm:spPr/>
      <dgm:t>
        <a:bodyPr/>
        <a:lstStyle/>
        <a:p>
          <a:endParaRPr lang="en-US"/>
        </a:p>
      </dgm:t>
    </dgm:pt>
  </dgm:ptLst>
  <dgm:cxnLst>
    <dgm:cxn modelId="{7A0B0D16-C9C5-465A-ABFE-D286A6CD0F91}" srcId="{5B4CEB4E-2DA0-4EDD-B1C8-521DCA1121F5}" destId="{6C9789B7-5B1B-4FBF-AA8F-51074FFB2B48}" srcOrd="0" destOrd="0" parTransId="{32DB7473-0EE0-4FBE-8876-3E8C5B7E0F34}" sibTransId="{6242FB62-11C4-44E4-BD3A-E15CBA19FA60}"/>
    <dgm:cxn modelId="{F6F397ED-6E97-4E49-A602-C15151469973}" srcId="{5B4CEB4E-2DA0-4EDD-B1C8-521DCA1121F5}" destId="{980D0C74-721E-4611-8C70-0CCB705B0EC0}" srcOrd="2" destOrd="0" parTransId="{63C48043-ED09-4904-8CBD-2C01675DA641}" sibTransId="{EE1A4A27-5D92-4405-AF09-E939A7189161}"/>
    <dgm:cxn modelId="{4AB55330-F2C4-4AE2-A87E-9C054CF828B5}" srcId="{5B4CEB4E-2DA0-4EDD-B1C8-521DCA1121F5}" destId="{B02CE9F3-3362-4407-A617-025064F5C0E9}" srcOrd="1" destOrd="0" parTransId="{DE7FF17F-46A1-4C76-B2EF-A78FCE420D6B}" sibTransId="{F8D34796-3FDD-4F05-B88E-5774619990DD}"/>
    <dgm:cxn modelId="{DED0FF92-36F3-4D0F-96CC-9A8757C1DA2B}" type="presOf" srcId="{B02CE9F3-3362-4407-A617-025064F5C0E9}" destId="{B85E59F8-DC67-4E2A-9622-DC1698E47B90}" srcOrd="0" destOrd="0" presId="urn:microsoft.com/office/officeart/2009/layout/CircleArrowProcess"/>
    <dgm:cxn modelId="{A2EE0ECC-E860-42A6-BB4C-23D584ECEA54}" type="presOf" srcId="{5B4CEB4E-2DA0-4EDD-B1C8-521DCA1121F5}" destId="{28411551-6FEC-45C7-A15A-800A0F7C92BA}" srcOrd="0" destOrd="0" presId="urn:microsoft.com/office/officeart/2009/layout/CircleArrowProcess"/>
    <dgm:cxn modelId="{9D29C8B9-8D5E-41D8-9BBC-B1949048EAF3}" type="presOf" srcId="{6C9789B7-5B1B-4FBF-AA8F-51074FFB2B48}" destId="{FA758BF0-4497-46D7-9569-04FBB6F06CB5}" srcOrd="0" destOrd="0" presId="urn:microsoft.com/office/officeart/2009/layout/CircleArrowProcess"/>
    <dgm:cxn modelId="{6E529B1E-1ED4-417D-948C-C2049C19B694}" type="presOf" srcId="{980D0C74-721E-4611-8C70-0CCB705B0EC0}" destId="{5E6B1143-BCE0-4769-8F6F-B7CD49AB60C6}" srcOrd="0" destOrd="0" presId="urn:microsoft.com/office/officeart/2009/layout/CircleArrowProcess"/>
    <dgm:cxn modelId="{5FA7A056-6508-4D1E-AA7D-0895C5AE3F5D}" type="presParOf" srcId="{28411551-6FEC-45C7-A15A-800A0F7C92BA}" destId="{8F2F02B5-0E71-48D2-9A36-F6B8A6FCF34F}" srcOrd="0" destOrd="0" presId="urn:microsoft.com/office/officeart/2009/layout/CircleArrowProcess"/>
    <dgm:cxn modelId="{C92AF742-7737-4FB9-93F1-3DA5E862AA22}" type="presParOf" srcId="{8F2F02B5-0E71-48D2-9A36-F6B8A6FCF34F}" destId="{AB07764B-54C1-419E-927D-53AD47BFBE16}" srcOrd="0" destOrd="0" presId="urn:microsoft.com/office/officeart/2009/layout/CircleArrowProcess"/>
    <dgm:cxn modelId="{5CDD4DEE-761A-4E89-9ECC-320A5D4D875D}" type="presParOf" srcId="{28411551-6FEC-45C7-A15A-800A0F7C92BA}" destId="{FA758BF0-4497-46D7-9569-04FBB6F06CB5}" srcOrd="1" destOrd="0" presId="urn:microsoft.com/office/officeart/2009/layout/CircleArrowProcess"/>
    <dgm:cxn modelId="{DDCAB776-C58F-4703-A454-8845E39DFC6E}" type="presParOf" srcId="{28411551-6FEC-45C7-A15A-800A0F7C92BA}" destId="{37ABDDE0-256F-4494-B123-EA47A49D9A27}" srcOrd="2" destOrd="0" presId="urn:microsoft.com/office/officeart/2009/layout/CircleArrowProcess"/>
    <dgm:cxn modelId="{74632ED0-5CBD-4616-9163-DC183C5CDE2F}" type="presParOf" srcId="{37ABDDE0-256F-4494-B123-EA47A49D9A27}" destId="{8BFC5CEC-AE75-4691-A5CF-48F7B3F3F37D}" srcOrd="0" destOrd="0" presId="urn:microsoft.com/office/officeart/2009/layout/CircleArrowProcess"/>
    <dgm:cxn modelId="{12E33CA1-434D-4A9B-964D-D07506C1A1C4}" type="presParOf" srcId="{28411551-6FEC-45C7-A15A-800A0F7C92BA}" destId="{B85E59F8-DC67-4E2A-9622-DC1698E47B90}" srcOrd="3" destOrd="0" presId="urn:microsoft.com/office/officeart/2009/layout/CircleArrowProcess"/>
    <dgm:cxn modelId="{E24C35A2-B983-4A85-9B38-8187238F9F4F}" type="presParOf" srcId="{28411551-6FEC-45C7-A15A-800A0F7C92BA}" destId="{48564AC7-1519-459D-AE15-79B0B2878930}" srcOrd="4" destOrd="0" presId="urn:microsoft.com/office/officeart/2009/layout/CircleArrowProcess"/>
    <dgm:cxn modelId="{03E50E50-8F80-4CFE-A107-A80D21E33D05}" type="presParOf" srcId="{48564AC7-1519-459D-AE15-79B0B2878930}" destId="{CF80E1D4-4D9F-42DB-BE69-D0D9AC1B3961}" srcOrd="0" destOrd="0" presId="urn:microsoft.com/office/officeart/2009/layout/CircleArrowProcess"/>
    <dgm:cxn modelId="{6CC900AE-01A2-4BD9-98FF-7D9AAEBBBD3F}" type="presParOf" srcId="{28411551-6FEC-45C7-A15A-800A0F7C92BA}" destId="{5E6B1143-BCE0-4769-8F6F-B7CD49AB60C6}"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250C8E-A88E-4CBA-9BA9-4E9EBAAED680}" type="doc">
      <dgm:prSet loTypeId="urn:microsoft.com/office/officeart/2011/layout/InterconnectedBlockProcess" loCatId="process" qsTypeId="urn:microsoft.com/office/officeart/2005/8/quickstyle/simple1" qsCatId="simple" csTypeId="urn:microsoft.com/office/officeart/2005/8/colors/accent0_2" csCatId="mainScheme" phldr="1"/>
      <dgm:spPr/>
      <dgm:t>
        <a:bodyPr/>
        <a:lstStyle/>
        <a:p>
          <a:endParaRPr lang="en-US"/>
        </a:p>
      </dgm:t>
    </dgm:pt>
    <dgm:pt modelId="{7AC33498-9DEF-40AB-B727-DF11A2864327}">
      <dgm:prSet phldrT="[Text]"/>
      <dgm:spPr/>
      <dgm:t>
        <a:bodyPr/>
        <a:lstStyle/>
        <a:p>
          <a:r>
            <a:rPr lang="en-US" dirty="0" smtClean="0"/>
            <a:t>Brain injury</a:t>
          </a:r>
          <a:endParaRPr lang="en-US" dirty="0"/>
        </a:p>
      </dgm:t>
    </dgm:pt>
    <dgm:pt modelId="{0E351BDC-FED3-48C8-9B6E-E4FC6D16039B}" type="parTrans" cxnId="{DD928FEC-CB11-4DA0-A96C-E7BBBD1FB740}">
      <dgm:prSet/>
      <dgm:spPr/>
      <dgm:t>
        <a:bodyPr/>
        <a:lstStyle/>
        <a:p>
          <a:endParaRPr lang="en-US"/>
        </a:p>
      </dgm:t>
    </dgm:pt>
    <dgm:pt modelId="{5A1EA05E-75F7-4E9F-9E2C-B8B5F64D9C2D}" type="sibTrans" cxnId="{DD928FEC-CB11-4DA0-A96C-E7BBBD1FB740}">
      <dgm:prSet/>
      <dgm:spPr/>
      <dgm:t>
        <a:bodyPr/>
        <a:lstStyle/>
        <a:p>
          <a:endParaRPr lang="en-US"/>
        </a:p>
      </dgm:t>
    </dgm:pt>
    <dgm:pt modelId="{AC3C6822-925E-4D80-9D87-FFBD7FED2D75}">
      <dgm:prSet phldrT="[Text]"/>
      <dgm:spPr/>
      <dgm:t>
        <a:bodyPr/>
        <a:lstStyle/>
        <a:p>
          <a:r>
            <a:rPr lang="en-US" dirty="0" smtClean="0"/>
            <a:t>ICP increases</a:t>
          </a:r>
          <a:endParaRPr lang="en-US" dirty="0"/>
        </a:p>
      </dgm:t>
    </dgm:pt>
    <dgm:pt modelId="{347B941F-F632-47FE-96B4-9B370075DCDE}" type="parTrans" cxnId="{E58382CA-6392-44E4-9B3C-09AA51D5D2C1}">
      <dgm:prSet/>
      <dgm:spPr/>
      <dgm:t>
        <a:bodyPr/>
        <a:lstStyle/>
        <a:p>
          <a:endParaRPr lang="en-US"/>
        </a:p>
      </dgm:t>
    </dgm:pt>
    <dgm:pt modelId="{48D66161-7CFE-4C18-A02D-BF83E378F8BA}" type="sibTrans" cxnId="{E58382CA-6392-44E4-9B3C-09AA51D5D2C1}">
      <dgm:prSet/>
      <dgm:spPr/>
      <dgm:t>
        <a:bodyPr/>
        <a:lstStyle/>
        <a:p>
          <a:endParaRPr lang="en-US"/>
        </a:p>
      </dgm:t>
    </dgm:pt>
    <dgm:pt modelId="{F96EFB8D-AB89-45E6-9FF4-8F026543C7BC}">
      <dgm:prSet phldrT="[Text]"/>
      <dgm:spPr/>
      <dgm:t>
        <a:bodyPr/>
        <a:lstStyle/>
        <a:p>
          <a:r>
            <a:rPr lang="en-US" dirty="0" smtClean="0"/>
            <a:t>Brain injury</a:t>
          </a:r>
          <a:endParaRPr lang="en-US" dirty="0"/>
        </a:p>
      </dgm:t>
    </dgm:pt>
    <dgm:pt modelId="{EE490C05-D5D7-437F-8200-CE252DAF95B3}" type="parTrans" cxnId="{64F3F9EF-3861-435C-925C-10299D885CD9}">
      <dgm:prSet/>
      <dgm:spPr/>
      <dgm:t>
        <a:bodyPr/>
        <a:lstStyle/>
        <a:p>
          <a:endParaRPr lang="en-US"/>
        </a:p>
      </dgm:t>
    </dgm:pt>
    <dgm:pt modelId="{736BB357-A097-4CB6-A11C-D645DBBC00AA}" type="sibTrans" cxnId="{64F3F9EF-3861-435C-925C-10299D885CD9}">
      <dgm:prSet/>
      <dgm:spPr/>
      <dgm:t>
        <a:bodyPr/>
        <a:lstStyle/>
        <a:p>
          <a:endParaRPr lang="en-US"/>
        </a:p>
      </dgm:t>
    </dgm:pt>
    <dgm:pt modelId="{D3F8E2BF-97ED-4488-9F40-BAD5957EEEFE}">
      <dgm:prSet phldrT="[Text]"/>
      <dgm:spPr/>
      <dgm:t>
        <a:bodyPr/>
        <a:lstStyle/>
        <a:p>
          <a:r>
            <a:rPr lang="en-US" dirty="0" smtClean="0"/>
            <a:t>CPP decreases</a:t>
          </a:r>
          <a:endParaRPr lang="en-US" dirty="0"/>
        </a:p>
      </dgm:t>
    </dgm:pt>
    <dgm:pt modelId="{2857F46E-0927-4A73-9C75-7FAEEE3055AA}" type="parTrans" cxnId="{7D253924-B052-46AB-B7B0-7F11BDE68B96}">
      <dgm:prSet/>
      <dgm:spPr/>
      <dgm:t>
        <a:bodyPr/>
        <a:lstStyle/>
        <a:p>
          <a:endParaRPr lang="en-US"/>
        </a:p>
      </dgm:t>
    </dgm:pt>
    <dgm:pt modelId="{28B702DA-4F35-4C57-AA3F-4E2B19463C6C}" type="sibTrans" cxnId="{7D253924-B052-46AB-B7B0-7F11BDE68B96}">
      <dgm:prSet/>
      <dgm:spPr/>
      <dgm:t>
        <a:bodyPr/>
        <a:lstStyle/>
        <a:p>
          <a:endParaRPr lang="en-US"/>
        </a:p>
      </dgm:t>
    </dgm:pt>
    <dgm:pt modelId="{EFBB606F-BBB3-4B07-8D6A-5B45A5D78783}">
      <dgm:prSet phldrT="[Text]"/>
      <dgm:spPr/>
      <dgm:t>
        <a:bodyPr/>
        <a:lstStyle/>
        <a:p>
          <a:r>
            <a:rPr lang="en-US" dirty="0" smtClean="0"/>
            <a:t>Secondary Brain injury</a:t>
          </a:r>
          <a:endParaRPr lang="en-US" dirty="0"/>
        </a:p>
      </dgm:t>
    </dgm:pt>
    <dgm:pt modelId="{0B7C9801-C393-448F-A2C8-1EC8192B098B}" type="parTrans" cxnId="{6353954A-E125-491F-99FE-A46213628579}">
      <dgm:prSet/>
      <dgm:spPr/>
      <dgm:t>
        <a:bodyPr/>
        <a:lstStyle/>
        <a:p>
          <a:endParaRPr lang="en-US"/>
        </a:p>
      </dgm:t>
    </dgm:pt>
    <dgm:pt modelId="{468BA5A3-B80C-410A-B39B-2D8BAB419626}" type="sibTrans" cxnId="{6353954A-E125-491F-99FE-A46213628579}">
      <dgm:prSet/>
      <dgm:spPr/>
      <dgm:t>
        <a:bodyPr/>
        <a:lstStyle/>
        <a:p>
          <a:endParaRPr lang="en-US"/>
        </a:p>
      </dgm:t>
    </dgm:pt>
    <dgm:pt modelId="{3353C54B-21BB-429B-8D4D-21EE99537D5B}">
      <dgm:prSet phldrT="[Text]"/>
      <dgm:spPr/>
      <dgm:t>
        <a:bodyPr/>
        <a:lstStyle/>
        <a:p>
          <a:r>
            <a:rPr lang="en-US" dirty="0" smtClean="0"/>
            <a:t>Cerebral ischemia; potential hypoxia and further brain injury</a:t>
          </a:r>
          <a:endParaRPr lang="en-US" dirty="0"/>
        </a:p>
      </dgm:t>
    </dgm:pt>
    <dgm:pt modelId="{06AF3D8D-F7B8-48BD-9461-56DAB4B22ECD}" type="parTrans" cxnId="{ECC2DD69-6655-41E2-8520-B26D486F309D}">
      <dgm:prSet/>
      <dgm:spPr/>
      <dgm:t>
        <a:bodyPr/>
        <a:lstStyle/>
        <a:p>
          <a:endParaRPr lang="en-US"/>
        </a:p>
      </dgm:t>
    </dgm:pt>
    <dgm:pt modelId="{C76B684D-0535-4486-9D9C-BA3A8AFE6F3E}" type="sibTrans" cxnId="{ECC2DD69-6655-41E2-8520-B26D486F309D}">
      <dgm:prSet/>
      <dgm:spPr/>
      <dgm:t>
        <a:bodyPr/>
        <a:lstStyle/>
        <a:p>
          <a:endParaRPr lang="en-US"/>
        </a:p>
      </dgm:t>
    </dgm:pt>
    <dgm:pt modelId="{DD1E3BC5-8BE0-4E97-B297-04F117D227D3}" type="pres">
      <dgm:prSet presAssocID="{66250C8E-A88E-4CBA-9BA9-4E9EBAAED680}" presName="Name0" presStyleCnt="0">
        <dgm:presLayoutVars>
          <dgm:chMax val="7"/>
          <dgm:chPref val="5"/>
          <dgm:dir/>
          <dgm:animOne val="branch"/>
          <dgm:animLvl val="lvl"/>
        </dgm:presLayoutVars>
      </dgm:prSet>
      <dgm:spPr/>
      <dgm:t>
        <a:bodyPr/>
        <a:lstStyle/>
        <a:p>
          <a:endParaRPr lang="en-US"/>
        </a:p>
      </dgm:t>
    </dgm:pt>
    <dgm:pt modelId="{D4A7FC3A-C604-4EAD-A9BE-1BC7DE4EC8DA}" type="pres">
      <dgm:prSet presAssocID="{EFBB606F-BBB3-4B07-8D6A-5B45A5D78783}" presName="ChildAccent3" presStyleCnt="0"/>
      <dgm:spPr/>
    </dgm:pt>
    <dgm:pt modelId="{44B3F7C4-FF05-413B-80AE-504E9E518AD0}" type="pres">
      <dgm:prSet presAssocID="{EFBB606F-BBB3-4B07-8D6A-5B45A5D78783}" presName="ChildAccent" presStyleLbl="alignImgPlace1" presStyleIdx="0" presStyleCnt="3"/>
      <dgm:spPr/>
      <dgm:t>
        <a:bodyPr/>
        <a:lstStyle/>
        <a:p>
          <a:endParaRPr lang="en-US"/>
        </a:p>
      </dgm:t>
    </dgm:pt>
    <dgm:pt modelId="{5A099A65-C93E-4256-8920-B351F855CC82}" type="pres">
      <dgm:prSet presAssocID="{EFBB606F-BBB3-4B07-8D6A-5B45A5D78783}" presName="Child3" presStyleLbl="revTx" presStyleIdx="0" presStyleCnt="0">
        <dgm:presLayoutVars>
          <dgm:chMax val="0"/>
          <dgm:chPref val="0"/>
          <dgm:bulletEnabled val="1"/>
        </dgm:presLayoutVars>
      </dgm:prSet>
      <dgm:spPr/>
      <dgm:t>
        <a:bodyPr/>
        <a:lstStyle/>
        <a:p>
          <a:endParaRPr lang="en-US"/>
        </a:p>
      </dgm:t>
    </dgm:pt>
    <dgm:pt modelId="{A0E184AC-8352-4A79-9588-8F640A2E76C9}" type="pres">
      <dgm:prSet presAssocID="{EFBB606F-BBB3-4B07-8D6A-5B45A5D78783}" presName="Parent3" presStyleLbl="node1" presStyleIdx="0" presStyleCnt="3">
        <dgm:presLayoutVars>
          <dgm:chMax val="2"/>
          <dgm:chPref val="1"/>
          <dgm:bulletEnabled val="1"/>
        </dgm:presLayoutVars>
      </dgm:prSet>
      <dgm:spPr/>
      <dgm:t>
        <a:bodyPr/>
        <a:lstStyle/>
        <a:p>
          <a:endParaRPr lang="en-US"/>
        </a:p>
      </dgm:t>
    </dgm:pt>
    <dgm:pt modelId="{B1B54C37-BA07-462C-B002-67F584CF82E4}" type="pres">
      <dgm:prSet presAssocID="{F96EFB8D-AB89-45E6-9FF4-8F026543C7BC}" presName="ChildAccent2" presStyleCnt="0"/>
      <dgm:spPr/>
    </dgm:pt>
    <dgm:pt modelId="{634DA069-A833-4762-A87F-972F4EF2F411}" type="pres">
      <dgm:prSet presAssocID="{F96EFB8D-AB89-45E6-9FF4-8F026543C7BC}" presName="ChildAccent" presStyleLbl="alignImgPlace1" presStyleIdx="1" presStyleCnt="3"/>
      <dgm:spPr/>
      <dgm:t>
        <a:bodyPr/>
        <a:lstStyle/>
        <a:p>
          <a:endParaRPr lang="en-US"/>
        </a:p>
      </dgm:t>
    </dgm:pt>
    <dgm:pt modelId="{922BEDAE-67DB-4402-BEA2-5136B5387086}" type="pres">
      <dgm:prSet presAssocID="{F96EFB8D-AB89-45E6-9FF4-8F026543C7BC}" presName="Child2" presStyleLbl="revTx" presStyleIdx="0" presStyleCnt="0">
        <dgm:presLayoutVars>
          <dgm:chMax val="0"/>
          <dgm:chPref val="0"/>
          <dgm:bulletEnabled val="1"/>
        </dgm:presLayoutVars>
      </dgm:prSet>
      <dgm:spPr/>
      <dgm:t>
        <a:bodyPr/>
        <a:lstStyle/>
        <a:p>
          <a:endParaRPr lang="en-US"/>
        </a:p>
      </dgm:t>
    </dgm:pt>
    <dgm:pt modelId="{A1E133D0-5958-456A-B657-482DF99129CE}" type="pres">
      <dgm:prSet presAssocID="{F96EFB8D-AB89-45E6-9FF4-8F026543C7BC}" presName="Parent2" presStyleLbl="node1" presStyleIdx="1" presStyleCnt="3">
        <dgm:presLayoutVars>
          <dgm:chMax val="2"/>
          <dgm:chPref val="1"/>
          <dgm:bulletEnabled val="1"/>
        </dgm:presLayoutVars>
      </dgm:prSet>
      <dgm:spPr/>
      <dgm:t>
        <a:bodyPr/>
        <a:lstStyle/>
        <a:p>
          <a:endParaRPr lang="en-US"/>
        </a:p>
      </dgm:t>
    </dgm:pt>
    <dgm:pt modelId="{2F2E3EFC-64B5-4465-9AEE-1AC4F3736BEA}" type="pres">
      <dgm:prSet presAssocID="{7AC33498-9DEF-40AB-B727-DF11A2864327}" presName="ChildAccent1" presStyleCnt="0"/>
      <dgm:spPr/>
    </dgm:pt>
    <dgm:pt modelId="{F3BC34EE-E397-4105-A1AA-B26065FEABC2}" type="pres">
      <dgm:prSet presAssocID="{7AC33498-9DEF-40AB-B727-DF11A2864327}" presName="ChildAccent" presStyleLbl="alignImgPlace1" presStyleIdx="2" presStyleCnt="3"/>
      <dgm:spPr/>
      <dgm:t>
        <a:bodyPr/>
        <a:lstStyle/>
        <a:p>
          <a:endParaRPr lang="en-US"/>
        </a:p>
      </dgm:t>
    </dgm:pt>
    <dgm:pt modelId="{74E3FEA7-6996-4C1A-8DD8-ABDD9A003F16}" type="pres">
      <dgm:prSet presAssocID="{7AC33498-9DEF-40AB-B727-DF11A2864327}" presName="Child1" presStyleLbl="revTx" presStyleIdx="0" presStyleCnt="0">
        <dgm:presLayoutVars>
          <dgm:chMax val="0"/>
          <dgm:chPref val="0"/>
          <dgm:bulletEnabled val="1"/>
        </dgm:presLayoutVars>
      </dgm:prSet>
      <dgm:spPr/>
      <dgm:t>
        <a:bodyPr/>
        <a:lstStyle/>
        <a:p>
          <a:endParaRPr lang="en-US"/>
        </a:p>
      </dgm:t>
    </dgm:pt>
    <dgm:pt modelId="{44DB23AD-8431-4F24-8A10-78D44D8E0246}" type="pres">
      <dgm:prSet presAssocID="{7AC33498-9DEF-40AB-B727-DF11A2864327}" presName="Parent1" presStyleLbl="node1" presStyleIdx="2" presStyleCnt="3">
        <dgm:presLayoutVars>
          <dgm:chMax val="2"/>
          <dgm:chPref val="1"/>
          <dgm:bulletEnabled val="1"/>
        </dgm:presLayoutVars>
      </dgm:prSet>
      <dgm:spPr/>
      <dgm:t>
        <a:bodyPr/>
        <a:lstStyle/>
        <a:p>
          <a:endParaRPr lang="en-US"/>
        </a:p>
      </dgm:t>
    </dgm:pt>
  </dgm:ptLst>
  <dgm:cxnLst>
    <dgm:cxn modelId="{4256CC6B-A6BE-41EC-B0AF-5AEE825AA3C8}" type="presOf" srcId="{3353C54B-21BB-429B-8D4D-21EE99537D5B}" destId="{44B3F7C4-FF05-413B-80AE-504E9E518AD0}" srcOrd="0" destOrd="0" presId="urn:microsoft.com/office/officeart/2011/layout/InterconnectedBlockProcess"/>
    <dgm:cxn modelId="{E58382CA-6392-44E4-9B3C-09AA51D5D2C1}" srcId="{7AC33498-9DEF-40AB-B727-DF11A2864327}" destId="{AC3C6822-925E-4D80-9D87-FFBD7FED2D75}" srcOrd="0" destOrd="0" parTransId="{347B941F-F632-47FE-96B4-9B370075DCDE}" sibTransId="{48D66161-7CFE-4C18-A02D-BF83E378F8BA}"/>
    <dgm:cxn modelId="{64F3F9EF-3861-435C-925C-10299D885CD9}" srcId="{66250C8E-A88E-4CBA-9BA9-4E9EBAAED680}" destId="{F96EFB8D-AB89-45E6-9FF4-8F026543C7BC}" srcOrd="1" destOrd="0" parTransId="{EE490C05-D5D7-437F-8200-CE252DAF95B3}" sibTransId="{736BB357-A097-4CB6-A11C-D645DBBC00AA}"/>
    <dgm:cxn modelId="{7D253924-B052-46AB-B7B0-7F11BDE68B96}" srcId="{F96EFB8D-AB89-45E6-9FF4-8F026543C7BC}" destId="{D3F8E2BF-97ED-4488-9F40-BAD5957EEEFE}" srcOrd="0" destOrd="0" parTransId="{2857F46E-0927-4A73-9C75-7FAEEE3055AA}" sibTransId="{28B702DA-4F35-4C57-AA3F-4E2B19463C6C}"/>
    <dgm:cxn modelId="{6353954A-E125-491F-99FE-A46213628579}" srcId="{66250C8E-A88E-4CBA-9BA9-4E9EBAAED680}" destId="{EFBB606F-BBB3-4B07-8D6A-5B45A5D78783}" srcOrd="2" destOrd="0" parTransId="{0B7C9801-C393-448F-A2C8-1EC8192B098B}" sibTransId="{468BA5A3-B80C-410A-B39B-2D8BAB419626}"/>
    <dgm:cxn modelId="{4B000097-65D5-4228-AAB6-29E755E0CACB}" type="presOf" srcId="{D3F8E2BF-97ED-4488-9F40-BAD5957EEEFE}" destId="{634DA069-A833-4762-A87F-972F4EF2F411}" srcOrd="0" destOrd="0" presId="urn:microsoft.com/office/officeart/2011/layout/InterconnectedBlockProcess"/>
    <dgm:cxn modelId="{2779CBAE-1773-4C5E-B084-3A22DF261C52}" type="presOf" srcId="{7AC33498-9DEF-40AB-B727-DF11A2864327}" destId="{44DB23AD-8431-4F24-8A10-78D44D8E0246}" srcOrd="0" destOrd="0" presId="urn:microsoft.com/office/officeart/2011/layout/InterconnectedBlockProcess"/>
    <dgm:cxn modelId="{DB44D5D3-3601-4FE5-AD64-52C6C87B6E41}" type="presOf" srcId="{F96EFB8D-AB89-45E6-9FF4-8F026543C7BC}" destId="{A1E133D0-5958-456A-B657-482DF99129CE}" srcOrd="0" destOrd="0" presId="urn:microsoft.com/office/officeart/2011/layout/InterconnectedBlockProcess"/>
    <dgm:cxn modelId="{DD928FEC-CB11-4DA0-A96C-E7BBBD1FB740}" srcId="{66250C8E-A88E-4CBA-9BA9-4E9EBAAED680}" destId="{7AC33498-9DEF-40AB-B727-DF11A2864327}" srcOrd="0" destOrd="0" parTransId="{0E351BDC-FED3-48C8-9B6E-E4FC6D16039B}" sibTransId="{5A1EA05E-75F7-4E9F-9E2C-B8B5F64D9C2D}"/>
    <dgm:cxn modelId="{B926BF54-3231-42FA-8C06-7DF836EF796F}" type="presOf" srcId="{EFBB606F-BBB3-4B07-8D6A-5B45A5D78783}" destId="{A0E184AC-8352-4A79-9588-8F640A2E76C9}" srcOrd="0" destOrd="0" presId="urn:microsoft.com/office/officeart/2011/layout/InterconnectedBlockProcess"/>
    <dgm:cxn modelId="{384557B2-D189-413D-8BEC-7694CC0C98EE}" type="presOf" srcId="{AC3C6822-925E-4D80-9D87-FFBD7FED2D75}" destId="{74E3FEA7-6996-4C1A-8DD8-ABDD9A003F16}" srcOrd="1" destOrd="0" presId="urn:microsoft.com/office/officeart/2011/layout/InterconnectedBlockProcess"/>
    <dgm:cxn modelId="{170C6143-F65E-4A94-B572-ED35F7A59105}" type="presOf" srcId="{D3F8E2BF-97ED-4488-9F40-BAD5957EEEFE}" destId="{922BEDAE-67DB-4402-BEA2-5136B5387086}" srcOrd="1" destOrd="0" presId="urn:microsoft.com/office/officeart/2011/layout/InterconnectedBlockProcess"/>
    <dgm:cxn modelId="{4720CDAF-3045-46C6-994C-C2AC6B4BA0F6}" type="presOf" srcId="{3353C54B-21BB-429B-8D4D-21EE99537D5B}" destId="{5A099A65-C93E-4256-8920-B351F855CC82}" srcOrd="1" destOrd="0" presId="urn:microsoft.com/office/officeart/2011/layout/InterconnectedBlockProcess"/>
    <dgm:cxn modelId="{AB8B03D2-EC15-47B5-A754-40A3E09F1B57}" type="presOf" srcId="{AC3C6822-925E-4D80-9D87-FFBD7FED2D75}" destId="{F3BC34EE-E397-4105-A1AA-B26065FEABC2}" srcOrd="0" destOrd="0" presId="urn:microsoft.com/office/officeart/2011/layout/InterconnectedBlockProcess"/>
    <dgm:cxn modelId="{ECC2DD69-6655-41E2-8520-B26D486F309D}" srcId="{EFBB606F-BBB3-4B07-8D6A-5B45A5D78783}" destId="{3353C54B-21BB-429B-8D4D-21EE99537D5B}" srcOrd="0" destOrd="0" parTransId="{06AF3D8D-F7B8-48BD-9461-56DAB4B22ECD}" sibTransId="{C76B684D-0535-4486-9D9C-BA3A8AFE6F3E}"/>
    <dgm:cxn modelId="{F7D02AEF-0299-46A3-84A7-0A329CB8A276}" type="presOf" srcId="{66250C8E-A88E-4CBA-9BA9-4E9EBAAED680}" destId="{DD1E3BC5-8BE0-4E97-B297-04F117D227D3}" srcOrd="0" destOrd="0" presId="urn:microsoft.com/office/officeart/2011/layout/InterconnectedBlockProcess"/>
    <dgm:cxn modelId="{73F83444-A700-4159-9F60-2308E5611FDC}" type="presParOf" srcId="{DD1E3BC5-8BE0-4E97-B297-04F117D227D3}" destId="{D4A7FC3A-C604-4EAD-A9BE-1BC7DE4EC8DA}" srcOrd="0" destOrd="0" presId="urn:microsoft.com/office/officeart/2011/layout/InterconnectedBlockProcess"/>
    <dgm:cxn modelId="{810C2B0C-0D50-4AAB-AF8B-88CC978F2251}" type="presParOf" srcId="{D4A7FC3A-C604-4EAD-A9BE-1BC7DE4EC8DA}" destId="{44B3F7C4-FF05-413B-80AE-504E9E518AD0}" srcOrd="0" destOrd="0" presId="urn:microsoft.com/office/officeart/2011/layout/InterconnectedBlockProcess"/>
    <dgm:cxn modelId="{A3CD58EF-7D2C-4CA3-876A-4CC277311958}" type="presParOf" srcId="{DD1E3BC5-8BE0-4E97-B297-04F117D227D3}" destId="{5A099A65-C93E-4256-8920-B351F855CC82}" srcOrd="1" destOrd="0" presId="urn:microsoft.com/office/officeart/2011/layout/InterconnectedBlockProcess"/>
    <dgm:cxn modelId="{040B9C5F-CEFD-4E56-9A51-E0047736ED26}" type="presParOf" srcId="{DD1E3BC5-8BE0-4E97-B297-04F117D227D3}" destId="{A0E184AC-8352-4A79-9588-8F640A2E76C9}" srcOrd="2" destOrd="0" presId="urn:microsoft.com/office/officeart/2011/layout/InterconnectedBlockProcess"/>
    <dgm:cxn modelId="{C5F6C1B1-C885-497D-830E-F1E2017FC6A0}" type="presParOf" srcId="{DD1E3BC5-8BE0-4E97-B297-04F117D227D3}" destId="{B1B54C37-BA07-462C-B002-67F584CF82E4}" srcOrd="3" destOrd="0" presId="urn:microsoft.com/office/officeart/2011/layout/InterconnectedBlockProcess"/>
    <dgm:cxn modelId="{D8A85A3F-3823-48A5-B373-AEFFB844CBC5}" type="presParOf" srcId="{B1B54C37-BA07-462C-B002-67F584CF82E4}" destId="{634DA069-A833-4762-A87F-972F4EF2F411}" srcOrd="0" destOrd="0" presId="urn:microsoft.com/office/officeart/2011/layout/InterconnectedBlockProcess"/>
    <dgm:cxn modelId="{899E09E6-917D-4B00-B1E7-8596EE088AB9}" type="presParOf" srcId="{DD1E3BC5-8BE0-4E97-B297-04F117D227D3}" destId="{922BEDAE-67DB-4402-BEA2-5136B5387086}" srcOrd="4" destOrd="0" presId="urn:microsoft.com/office/officeart/2011/layout/InterconnectedBlockProcess"/>
    <dgm:cxn modelId="{0C1E0017-C83D-4335-81FD-1C4DC644F525}" type="presParOf" srcId="{DD1E3BC5-8BE0-4E97-B297-04F117D227D3}" destId="{A1E133D0-5958-456A-B657-482DF99129CE}" srcOrd="5" destOrd="0" presId="urn:microsoft.com/office/officeart/2011/layout/InterconnectedBlockProcess"/>
    <dgm:cxn modelId="{4A701435-CF2A-4F4D-854D-FA8CC92F1DB0}" type="presParOf" srcId="{DD1E3BC5-8BE0-4E97-B297-04F117D227D3}" destId="{2F2E3EFC-64B5-4465-9AEE-1AC4F3736BEA}" srcOrd="6" destOrd="0" presId="urn:microsoft.com/office/officeart/2011/layout/InterconnectedBlockProcess"/>
    <dgm:cxn modelId="{10DD5040-AEF0-4E36-882C-32353BD36220}" type="presParOf" srcId="{2F2E3EFC-64B5-4465-9AEE-1AC4F3736BEA}" destId="{F3BC34EE-E397-4105-A1AA-B26065FEABC2}" srcOrd="0" destOrd="0" presId="urn:microsoft.com/office/officeart/2011/layout/InterconnectedBlockProcess"/>
    <dgm:cxn modelId="{408FA9F2-47ED-4765-92D0-5C152CBC7EF6}" type="presParOf" srcId="{DD1E3BC5-8BE0-4E97-B297-04F117D227D3}" destId="{74E3FEA7-6996-4C1A-8DD8-ABDD9A003F16}" srcOrd="7" destOrd="0" presId="urn:microsoft.com/office/officeart/2011/layout/InterconnectedBlockProcess"/>
    <dgm:cxn modelId="{C1BD86D9-1C9B-4F57-A016-7A459693E095}" type="presParOf" srcId="{DD1E3BC5-8BE0-4E97-B297-04F117D227D3}" destId="{44DB23AD-8431-4F24-8A10-78D44D8E0246}" srcOrd="8"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F5C8A-0AC5-4A69-9569-3674800D1001}">
      <dsp:nvSpPr>
        <dsp:cNvPr id="0" name=""/>
        <dsp:cNvSpPr/>
      </dsp:nvSpPr>
      <dsp:spPr>
        <a:xfrm>
          <a:off x="5882887" y="2745483"/>
          <a:ext cx="214452" cy="1672725"/>
        </a:xfrm>
        <a:custGeom>
          <a:avLst/>
          <a:gdLst/>
          <a:ahLst/>
          <a:cxnLst/>
          <a:rect l="0" t="0" r="0" b="0"/>
          <a:pathLst>
            <a:path>
              <a:moveTo>
                <a:pt x="0" y="0"/>
              </a:moveTo>
              <a:lnTo>
                <a:pt x="0" y="1672725"/>
              </a:lnTo>
              <a:lnTo>
                <a:pt x="214452" y="167272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9F6300-350F-4570-9190-CF9EC6E3D4AC}">
      <dsp:nvSpPr>
        <dsp:cNvPr id="0" name=""/>
        <dsp:cNvSpPr/>
      </dsp:nvSpPr>
      <dsp:spPr>
        <a:xfrm>
          <a:off x="5882887" y="2745483"/>
          <a:ext cx="214452" cy="657652"/>
        </a:xfrm>
        <a:custGeom>
          <a:avLst/>
          <a:gdLst/>
          <a:ahLst/>
          <a:cxnLst/>
          <a:rect l="0" t="0" r="0" b="0"/>
          <a:pathLst>
            <a:path>
              <a:moveTo>
                <a:pt x="0" y="0"/>
              </a:moveTo>
              <a:lnTo>
                <a:pt x="0" y="657652"/>
              </a:lnTo>
              <a:lnTo>
                <a:pt x="214452" y="65765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6E0655-C8D7-4334-8292-591364DD1A57}">
      <dsp:nvSpPr>
        <dsp:cNvPr id="0" name=""/>
        <dsp:cNvSpPr/>
      </dsp:nvSpPr>
      <dsp:spPr>
        <a:xfrm>
          <a:off x="5589802" y="1730410"/>
          <a:ext cx="864956" cy="300232"/>
        </a:xfrm>
        <a:custGeom>
          <a:avLst/>
          <a:gdLst/>
          <a:ahLst/>
          <a:cxnLst/>
          <a:rect l="0" t="0" r="0" b="0"/>
          <a:pathLst>
            <a:path>
              <a:moveTo>
                <a:pt x="0" y="0"/>
              </a:moveTo>
              <a:lnTo>
                <a:pt x="0" y="150116"/>
              </a:lnTo>
              <a:lnTo>
                <a:pt x="864956" y="150116"/>
              </a:lnTo>
              <a:lnTo>
                <a:pt x="864956" y="30023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3A9C56-1343-477A-987B-6C84A912DA64}">
      <dsp:nvSpPr>
        <dsp:cNvPr id="0" name=""/>
        <dsp:cNvSpPr/>
      </dsp:nvSpPr>
      <dsp:spPr>
        <a:xfrm>
          <a:off x="4724846" y="1730410"/>
          <a:ext cx="864956" cy="300232"/>
        </a:xfrm>
        <a:custGeom>
          <a:avLst/>
          <a:gdLst/>
          <a:ahLst/>
          <a:cxnLst/>
          <a:rect l="0" t="0" r="0" b="0"/>
          <a:pathLst>
            <a:path>
              <a:moveTo>
                <a:pt x="864956" y="0"/>
              </a:moveTo>
              <a:lnTo>
                <a:pt x="864956" y="150116"/>
              </a:lnTo>
              <a:lnTo>
                <a:pt x="0" y="150116"/>
              </a:lnTo>
              <a:lnTo>
                <a:pt x="0" y="30023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C3466A-5A0F-4E58-85F9-81BFDA6115D9}">
      <dsp:nvSpPr>
        <dsp:cNvPr id="0" name=""/>
        <dsp:cNvSpPr/>
      </dsp:nvSpPr>
      <dsp:spPr>
        <a:xfrm>
          <a:off x="3859889" y="715337"/>
          <a:ext cx="1729913" cy="300232"/>
        </a:xfrm>
        <a:custGeom>
          <a:avLst/>
          <a:gdLst/>
          <a:ahLst/>
          <a:cxnLst/>
          <a:rect l="0" t="0" r="0" b="0"/>
          <a:pathLst>
            <a:path>
              <a:moveTo>
                <a:pt x="0" y="0"/>
              </a:moveTo>
              <a:lnTo>
                <a:pt x="0" y="150116"/>
              </a:lnTo>
              <a:lnTo>
                <a:pt x="1729913" y="150116"/>
              </a:lnTo>
              <a:lnTo>
                <a:pt x="1729913" y="30023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B3B1E6-61B3-4CE6-B6C9-A4A18DB40C4B}">
      <dsp:nvSpPr>
        <dsp:cNvPr id="0" name=""/>
        <dsp:cNvSpPr/>
      </dsp:nvSpPr>
      <dsp:spPr>
        <a:xfrm>
          <a:off x="2129976" y="1730410"/>
          <a:ext cx="864956" cy="300232"/>
        </a:xfrm>
        <a:custGeom>
          <a:avLst/>
          <a:gdLst/>
          <a:ahLst/>
          <a:cxnLst/>
          <a:rect l="0" t="0" r="0" b="0"/>
          <a:pathLst>
            <a:path>
              <a:moveTo>
                <a:pt x="0" y="0"/>
              </a:moveTo>
              <a:lnTo>
                <a:pt x="0" y="150116"/>
              </a:lnTo>
              <a:lnTo>
                <a:pt x="864956" y="150116"/>
              </a:lnTo>
              <a:lnTo>
                <a:pt x="864956" y="30023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F687F-44E4-409C-AA22-137C5BB52686}">
      <dsp:nvSpPr>
        <dsp:cNvPr id="0" name=""/>
        <dsp:cNvSpPr/>
      </dsp:nvSpPr>
      <dsp:spPr>
        <a:xfrm>
          <a:off x="693148" y="2745483"/>
          <a:ext cx="214452" cy="2687798"/>
        </a:xfrm>
        <a:custGeom>
          <a:avLst/>
          <a:gdLst/>
          <a:ahLst/>
          <a:cxnLst/>
          <a:rect l="0" t="0" r="0" b="0"/>
          <a:pathLst>
            <a:path>
              <a:moveTo>
                <a:pt x="0" y="0"/>
              </a:moveTo>
              <a:lnTo>
                <a:pt x="0" y="2687798"/>
              </a:lnTo>
              <a:lnTo>
                <a:pt x="214452" y="268779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74D4E9-C4CB-419F-AF3F-F63CB9D95314}">
      <dsp:nvSpPr>
        <dsp:cNvPr id="0" name=""/>
        <dsp:cNvSpPr/>
      </dsp:nvSpPr>
      <dsp:spPr>
        <a:xfrm>
          <a:off x="693148" y="2745483"/>
          <a:ext cx="214452" cy="1672725"/>
        </a:xfrm>
        <a:custGeom>
          <a:avLst/>
          <a:gdLst/>
          <a:ahLst/>
          <a:cxnLst/>
          <a:rect l="0" t="0" r="0" b="0"/>
          <a:pathLst>
            <a:path>
              <a:moveTo>
                <a:pt x="0" y="0"/>
              </a:moveTo>
              <a:lnTo>
                <a:pt x="0" y="1672725"/>
              </a:lnTo>
              <a:lnTo>
                <a:pt x="214452" y="167272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456423-9B00-42C3-9122-84E60C2A9E70}">
      <dsp:nvSpPr>
        <dsp:cNvPr id="0" name=""/>
        <dsp:cNvSpPr/>
      </dsp:nvSpPr>
      <dsp:spPr>
        <a:xfrm>
          <a:off x="693148" y="2745483"/>
          <a:ext cx="214452" cy="657652"/>
        </a:xfrm>
        <a:custGeom>
          <a:avLst/>
          <a:gdLst/>
          <a:ahLst/>
          <a:cxnLst/>
          <a:rect l="0" t="0" r="0" b="0"/>
          <a:pathLst>
            <a:path>
              <a:moveTo>
                <a:pt x="0" y="0"/>
              </a:moveTo>
              <a:lnTo>
                <a:pt x="0" y="657652"/>
              </a:lnTo>
              <a:lnTo>
                <a:pt x="214452" y="65765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E34F9-FFF2-4DB0-A515-E006F87ADACD}">
      <dsp:nvSpPr>
        <dsp:cNvPr id="0" name=""/>
        <dsp:cNvSpPr/>
      </dsp:nvSpPr>
      <dsp:spPr>
        <a:xfrm>
          <a:off x="1265020" y="1730410"/>
          <a:ext cx="864956" cy="300232"/>
        </a:xfrm>
        <a:custGeom>
          <a:avLst/>
          <a:gdLst/>
          <a:ahLst/>
          <a:cxnLst/>
          <a:rect l="0" t="0" r="0" b="0"/>
          <a:pathLst>
            <a:path>
              <a:moveTo>
                <a:pt x="864956" y="0"/>
              </a:moveTo>
              <a:lnTo>
                <a:pt x="864956" y="150116"/>
              </a:lnTo>
              <a:lnTo>
                <a:pt x="0" y="150116"/>
              </a:lnTo>
              <a:lnTo>
                <a:pt x="0" y="30023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D7E46D-17FB-4470-AF98-53C6EE1D29D5}">
      <dsp:nvSpPr>
        <dsp:cNvPr id="0" name=""/>
        <dsp:cNvSpPr/>
      </dsp:nvSpPr>
      <dsp:spPr>
        <a:xfrm>
          <a:off x="2129976" y="715337"/>
          <a:ext cx="1729913" cy="300232"/>
        </a:xfrm>
        <a:custGeom>
          <a:avLst/>
          <a:gdLst/>
          <a:ahLst/>
          <a:cxnLst/>
          <a:rect l="0" t="0" r="0" b="0"/>
          <a:pathLst>
            <a:path>
              <a:moveTo>
                <a:pt x="1729913" y="0"/>
              </a:moveTo>
              <a:lnTo>
                <a:pt x="1729913" y="150116"/>
              </a:lnTo>
              <a:lnTo>
                <a:pt x="0" y="150116"/>
              </a:lnTo>
              <a:lnTo>
                <a:pt x="0" y="30023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78E93E-3781-4DE5-BE13-313D7C6ED990}">
      <dsp:nvSpPr>
        <dsp:cNvPr id="0" name=""/>
        <dsp:cNvSpPr/>
      </dsp:nvSpPr>
      <dsp:spPr>
        <a:xfrm>
          <a:off x="3145049" y="497"/>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Nervous System</a:t>
          </a:r>
        </a:p>
      </dsp:txBody>
      <dsp:txXfrm>
        <a:off x="3145049" y="497"/>
        <a:ext cx="1429680" cy="714840"/>
      </dsp:txXfrm>
    </dsp:sp>
    <dsp:sp modelId="{03A6964E-FF92-49EF-8A24-0F37047DB802}">
      <dsp:nvSpPr>
        <dsp:cNvPr id="0" name=""/>
        <dsp:cNvSpPr/>
      </dsp:nvSpPr>
      <dsp:spPr>
        <a:xfrm>
          <a:off x="1415136" y="1015570"/>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Central Nervous System</a:t>
          </a:r>
        </a:p>
      </dsp:txBody>
      <dsp:txXfrm>
        <a:off x="1415136" y="1015570"/>
        <a:ext cx="1429680" cy="714840"/>
      </dsp:txXfrm>
    </dsp:sp>
    <dsp:sp modelId="{AAB4C260-7949-4BB9-95D5-14EAC8250EAA}">
      <dsp:nvSpPr>
        <dsp:cNvPr id="0" name=""/>
        <dsp:cNvSpPr/>
      </dsp:nvSpPr>
      <dsp:spPr>
        <a:xfrm>
          <a:off x="550180" y="2030643"/>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Brain</a:t>
          </a:r>
        </a:p>
      </dsp:txBody>
      <dsp:txXfrm>
        <a:off x="550180" y="2030643"/>
        <a:ext cx="1429680" cy="714840"/>
      </dsp:txXfrm>
    </dsp:sp>
    <dsp:sp modelId="{BC3A31DF-3790-4BE7-8097-3D48644174CD}">
      <dsp:nvSpPr>
        <dsp:cNvPr id="0" name=""/>
        <dsp:cNvSpPr/>
      </dsp:nvSpPr>
      <dsp:spPr>
        <a:xfrm>
          <a:off x="907600" y="3045716"/>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Cerebrum</a:t>
          </a:r>
        </a:p>
      </dsp:txBody>
      <dsp:txXfrm>
        <a:off x="907600" y="3045716"/>
        <a:ext cx="1429680" cy="714840"/>
      </dsp:txXfrm>
    </dsp:sp>
    <dsp:sp modelId="{938E32F3-2E48-4838-AF1D-1802F1205805}">
      <dsp:nvSpPr>
        <dsp:cNvPr id="0" name=""/>
        <dsp:cNvSpPr/>
      </dsp:nvSpPr>
      <dsp:spPr>
        <a:xfrm>
          <a:off x="907600" y="4060789"/>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Cerebellum </a:t>
          </a:r>
        </a:p>
      </dsp:txBody>
      <dsp:txXfrm>
        <a:off x="907600" y="4060789"/>
        <a:ext cx="1429680" cy="714840"/>
      </dsp:txXfrm>
    </dsp:sp>
    <dsp:sp modelId="{1B22BED2-CBDC-447F-B191-F8058A0043C0}">
      <dsp:nvSpPr>
        <dsp:cNvPr id="0" name=""/>
        <dsp:cNvSpPr/>
      </dsp:nvSpPr>
      <dsp:spPr>
        <a:xfrm>
          <a:off x="907600" y="5075862"/>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Brain Stem</a:t>
          </a:r>
        </a:p>
      </dsp:txBody>
      <dsp:txXfrm>
        <a:off x="907600" y="5075862"/>
        <a:ext cx="1429680" cy="714840"/>
      </dsp:txXfrm>
    </dsp:sp>
    <dsp:sp modelId="{04FC803C-B88B-4754-B005-A5EB4A25A10F}">
      <dsp:nvSpPr>
        <dsp:cNvPr id="0" name=""/>
        <dsp:cNvSpPr/>
      </dsp:nvSpPr>
      <dsp:spPr>
        <a:xfrm>
          <a:off x="2280093" y="2030643"/>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Spinal Chord</a:t>
          </a:r>
        </a:p>
      </dsp:txBody>
      <dsp:txXfrm>
        <a:off x="2280093" y="2030643"/>
        <a:ext cx="1429680" cy="714840"/>
      </dsp:txXfrm>
    </dsp:sp>
    <dsp:sp modelId="{6549620E-9672-40C8-B3B8-4AEE2A0DA20D}">
      <dsp:nvSpPr>
        <dsp:cNvPr id="0" name=""/>
        <dsp:cNvSpPr/>
      </dsp:nvSpPr>
      <dsp:spPr>
        <a:xfrm>
          <a:off x="4874962" y="1015570"/>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Peripheral Nervous System</a:t>
          </a:r>
        </a:p>
      </dsp:txBody>
      <dsp:txXfrm>
        <a:off x="4874962" y="1015570"/>
        <a:ext cx="1429680" cy="714840"/>
      </dsp:txXfrm>
    </dsp:sp>
    <dsp:sp modelId="{154DB0CE-D5A4-4ACD-9C1D-6DEE10DC3AB7}">
      <dsp:nvSpPr>
        <dsp:cNvPr id="0" name=""/>
        <dsp:cNvSpPr/>
      </dsp:nvSpPr>
      <dsp:spPr>
        <a:xfrm>
          <a:off x="4010006" y="2030643"/>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dirty="0" smtClean="0">
              <a:ln>
                <a:noFill/>
              </a:ln>
              <a:solidFill>
                <a:schemeClr val="tx1"/>
              </a:solidFill>
              <a:effectLst/>
              <a:latin typeface="Tahoma" pitchFamily="34" charset="0"/>
            </a:rPr>
            <a:t>Somatic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dirty="0" smtClean="0">
              <a:ln>
                <a:noFill/>
              </a:ln>
              <a:solidFill>
                <a:schemeClr val="tx1"/>
              </a:solidFill>
              <a:effectLst/>
              <a:latin typeface="Tahoma" pitchFamily="34" charset="0"/>
            </a:rPr>
            <a:t>Nervous System</a:t>
          </a:r>
        </a:p>
      </dsp:txBody>
      <dsp:txXfrm>
        <a:off x="4010006" y="2030643"/>
        <a:ext cx="1429680" cy="714840"/>
      </dsp:txXfrm>
    </dsp:sp>
    <dsp:sp modelId="{3D7E3B61-3837-4E60-A859-034424D89850}">
      <dsp:nvSpPr>
        <dsp:cNvPr id="0" name=""/>
        <dsp:cNvSpPr/>
      </dsp:nvSpPr>
      <dsp:spPr>
        <a:xfrm>
          <a:off x="5739919" y="2030643"/>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Autonomic Nervous System</a:t>
          </a:r>
        </a:p>
      </dsp:txBody>
      <dsp:txXfrm>
        <a:off x="5739919" y="2030643"/>
        <a:ext cx="1429680" cy="714840"/>
      </dsp:txXfrm>
    </dsp:sp>
    <dsp:sp modelId="{88AFE9B7-99B2-477F-BA06-8F853C7C023D}">
      <dsp:nvSpPr>
        <dsp:cNvPr id="0" name=""/>
        <dsp:cNvSpPr/>
      </dsp:nvSpPr>
      <dsp:spPr>
        <a:xfrm>
          <a:off x="6097339" y="3045716"/>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Sympathetic</a:t>
          </a:r>
        </a:p>
      </dsp:txBody>
      <dsp:txXfrm>
        <a:off x="6097339" y="3045716"/>
        <a:ext cx="1429680" cy="714840"/>
      </dsp:txXfrm>
    </dsp:sp>
    <dsp:sp modelId="{BA63E7B2-BA50-418B-A1B3-A803A6DF3E15}">
      <dsp:nvSpPr>
        <dsp:cNvPr id="0" name=""/>
        <dsp:cNvSpPr/>
      </dsp:nvSpPr>
      <dsp:spPr>
        <a:xfrm>
          <a:off x="6097339" y="4060789"/>
          <a:ext cx="1429680" cy="7148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500" b="0" i="0" u="none" strike="noStrike" kern="1200" cap="none" normalizeH="0" baseline="0" smtClean="0">
              <a:ln>
                <a:noFill/>
              </a:ln>
              <a:solidFill>
                <a:schemeClr val="tx1"/>
              </a:solidFill>
              <a:effectLst/>
              <a:latin typeface="Tahoma" pitchFamily="34" charset="0"/>
            </a:rPr>
            <a:t>Parasympathetic</a:t>
          </a:r>
        </a:p>
      </dsp:txBody>
      <dsp:txXfrm>
        <a:off x="6097339" y="4060789"/>
        <a:ext cx="1429680" cy="714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6D096-C666-4ED2-9A2D-E3123B4E1123}">
      <dsp:nvSpPr>
        <dsp:cNvPr id="0" name=""/>
        <dsp:cNvSpPr/>
      </dsp:nvSpPr>
      <dsp:spPr>
        <a:xfrm>
          <a:off x="1025" y="1352599"/>
          <a:ext cx="1358800" cy="135880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Mean arterial pressure</a:t>
          </a:r>
          <a:endParaRPr lang="en-US" sz="1600" kern="1200" dirty="0"/>
        </a:p>
      </dsp:txBody>
      <dsp:txXfrm>
        <a:off x="200017" y="1551591"/>
        <a:ext cx="960816" cy="960816"/>
      </dsp:txXfrm>
    </dsp:sp>
    <dsp:sp modelId="{0EFF8A09-A05C-4460-B12A-09F91D226ABA}">
      <dsp:nvSpPr>
        <dsp:cNvPr id="0" name=""/>
        <dsp:cNvSpPr/>
      </dsp:nvSpPr>
      <dsp:spPr>
        <a:xfrm>
          <a:off x="1470160" y="1637947"/>
          <a:ext cx="788104" cy="788104"/>
        </a:xfrm>
        <a:prstGeom prst="mathMin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574623" y="1939318"/>
        <a:ext cx="579178" cy="185362"/>
      </dsp:txXfrm>
    </dsp:sp>
    <dsp:sp modelId="{1D46748E-F46E-4362-A7FF-9D76E2593867}">
      <dsp:nvSpPr>
        <dsp:cNvPr id="0" name=""/>
        <dsp:cNvSpPr/>
      </dsp:nvSpPr>
      <dsp:spPr>
        <a:xfrm>
          <a:off x="2368599" y="1352599"/>
          <a:ext cx="1358800" cy="135880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ICP</a:t>
          </a:r>
          <a:endParaRPr lang="en-US" sz="1600" kern="1200" dirty="0"/>
        </a:p>
      </dsp:txBody>
      <dsp:txXfrm>
        <a:off x="2567591" y="1551591"/>
        <a:ext cx="960816" cy="960816"/>
      </dsp:txXfrm>
    </dsp:sp>
    <dsp:sp modelId="{DEB822B0-A22B-4A32-8B19-9810A00135BA}">
      <dsp:nvSpPr>
        <dsp:cNvPr id="0" name=""/>
        <dsp:cNvSpPr/>
      </dsp:nvSpPr>
      <dsp:spPr>
        <a:xfrm>
          <a:off x="3837735" y="1637947"/>
          <a:ext cx="788104" cy="788104"/>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942198" y="1800296"/>
        <a:ext cx="579178" cy="463406"/>
      </dsp:txXfrm>
    </dsp:sp>
    <dsp:sp modelId="{A8CA3CDE-5AE6-47D4-85A9-F11FEE264C64}">
      <dsp:nvSpPr>
        <dsp:cNvPr id="0" name=""/>
        <dsp:cNvSpPr/>
      </dsp:nvSpPr>
      <dsp:spPr>
        <a:xfrm>
          <a:off x="4736174" y="1352599"/>
          <a:ext cx="1358800" cy="135880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Cerebral Perfusion Pressure</a:t>
          </a:r>
          <a:endParaRPr lang="en-US" sz="1600" kern="1200" dirty="0"/>
        </a:p>
      </dsp:txBody>
      <dsp:txXfrm>
        <a:off x="4935166" y="1551591"/>
        <a:ext cx="960816" cy="9608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7764B-54C1-419E-927D-53AD47BFBE16}">
      <dsp:nvSpPr>
        <dsp:cNvPr id="0" name=""/>
        <dsp:cNvSpPr/>
      </dsp:nvSpPr>
      <dsp:spPr>
        <a:xfrm>
          <a:off x="2341595" y="0"/>
          <a:ext cx="1956111" cy="1956409"/>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758BF0-4497-46D7-9569-04FBB6F06CB5}">
      <dsp:nvSpPr>
        <dsp:cNvPr id="0" name=""/>
        <dsp:cNvSpPr/>
      </dsp:nvSpPr>
      <dsp:spPr>
        <a:xfrm>
          <a:off x="2773960" y="706323"/>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Brain</a:t>
          </a:r>
          <a:endParaRPr lang="en-US" sz="2400" kern="1200" dirty="0"/>
        </a:p>
      </dsp:txBody>
      <dsp:txXfrm>
        <a:off x="2773960" y="706323"/>
        <a:ext cx="1086973" cy="543356"/>
      </dsp:txXfrm>
    </dsp:sp>
    <dsp:sp modelId="{8BFC5CEC-AE75-4691-A5CF-48F7B3F3F37D}">
      <dsp:nvSpPr>
        <dsp:cNvPr id="0" name=""/>
        <dsp:cNvSpPr/>
      </dsp:nvSpPr>
      <dsp:spPr>
        <a:xfrm>
          <a:off x="1798292" y="1124102"/>
          <a:ext cx="1956111" cy="195640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5E59F8-DC67-4E2A-9622-DC1698E47B90}">
      <dsp:nvSpPr>
        <dsp:cNvPr id="0" name=""/>
        <dsp:cNvSpPr/>
      </dsp:nvSpPr>
      <dsp:spPr>
        <a:xfrm>
          <a:off x="2232861" y="1836927"/>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Blood </a:t>
          </a:r>
          <a:endParaRPr lang="en-US" sz="2400" kern="1200" dirty="0"/>
        </a:p>
      </dsp:txBody>
      <dsp:txXfrm>
        <a:off x="2232861" y="1836927"/>
        <a:ext cx="1086973" cy="543356"/>
      </dsp:txXfrm>
    </dsp:sp>
    <dsp:sp modelId="{CF80E1D4-4D9F-42DB-BE69-D0D9AC1B3961}">
      <dsp:nvSpPr>
        <dsp:cNvPr id="0" name=""/>
        <dsp:cNvSpPr/>
      </dsp:nvSpPr>
      <dsp:spPr>
        <a:xfrm>
          <a:off x="2480819" y="2382723"/>
          <a:ext cx="1680603" cy="1681276"/>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6B1143-BCE0-4769-8F6F-B7CD49AB60C6}">
      <dsp:nvSpPr>
        <dsp:cNvPr id="0" name=""/>
        <dsp:cNvSpPr/>
      </dsp:nvSpPr>
      <dsp:spPr>
        <a:xfrm>
          <a:off x="2776532" y="2969158"/>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Volume</a:t>
          </a:r>
          <a:endParaRPr lang="en-US" sz="2400" kern="1200" dirty="0"/>
        </a:p>
      </dsp:txBody>
      <dsp:txXfrm>
        <a:off x="2776532" y="2969158"/>
        <a:ext cx="1086973" cy="543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3F7C4-FF05-413B-80AE-504E9E518AD0}">
      <dsp:nvSpPr>
        <dsp:cNvPr id="0" name=""/>
        <dsp:cNvSpPr/>
      </dsp:nvSpPr>
      <dsp:spPr>
        <a:xfrm>
          <a:off x="3801955" y="714044"/>
          <a:ext cx="1507457" cy="3349955"/>
        </a:xfrm>
        <a:prstGeom prst="wedgeRectCallout">
          <a:avLst>
            <a:gd name="adj1" fmla="val 0"/>
            <a:gd name="adj2" fmla="val 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t" anchorCtr="0">
          <a:noAutofit/>
        </a:bodyPr>
        <a:lstStyle/>
        <a:p>
          <a:pPr lvl="0" algn="r" defTabSz="889000">
            <a:lnSpc>
              <a:spcPct val="90000"/>
            </a:lnSpc>
            <a:spcBef>
              <a:spcPct val="0"/>
            </a:spcBef>
            <a:spcAft>
              <a:spcPct val="35000"/>
            </a:spcAft>
          </a:pPr>
          <a:r>
            <a:rPr lang="en-US" sz="2000" kern="1200" dirty="0" smtClean="0"/>
            <a:t>Cerebral ischemia; potential hypoxia and further brain injury</a:t>
          </a:r>
          <a:endParaRPr lang="en-US" sz="2000" kern="1200" dirty="0"/>
        </a:p>
      </dsp:txBody>
      <dsp:txXfrm>
        <a:off x="3993270" y="714044"/>
        <a:ext cx="1316142" cy="3349955"/>
      </dsp:txXfrm>
    </dsp:sp>
    <dsp:sp modelId="{A0E184AC-8352-4A79-9588-8F640A2E76C9}">
      <dsp:nvSpPr>
        <dsp:cNvPr id="0" name=""/>
        <dsp:cNvSpPr/>
      </dsp:nvSpPr>
      <dsp:spPr>
        <a:xfrm>
          <a:off x="3801955" y="0"/>
          <a:ext cx="1507457" cy="715264"/>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889000">
            <a:lnSpc>
              <a:spcPct val="90000"/>
            </a:lnSpc>
            <a:spcBef>
              <a:spcPct val="0"/>
            </a:spcBef>
            <a:spcAft>
              <a:spcPct val="35000"/>
            </a:spcAft>
          </a:pPr>
          <a:r>
            <a:rPr lang="en-US" sz="2000" kern="1200" dirty="0" smtClean="0"/>
            <a:t>Secondary Brain injury</a:t>
          </a:r>
          <a:endParaRPr lang="en-US" sz="2000" kern="1200" dirty="0"/>
        </a:p>
      </dsp:txBody>
      <dsp:txXfrm>
        <a:off x="3801955" y="0"/>
        <a:ext cx="1507457" cy="715264"/>
      </dsp:txXfrm>
    </dsp:sp>
    <dsp:sp modelId="{634DA069-A833-4762-A87F-972F4EF2F411}">
      <dsp:nvSpPr>
        <dsp:cNvPr id="0" name=""/>
        <dsp:cNvSpPr/>
      </dsp:nvSpPr>
      <dsp:spPr>
        <a:xfrm>
          <a:off x="2294044" y="714044"/>
          <a:ext cx="1507457" cy="3110992"/>
        </a:xfrm>
        <a:prstGeom prst="wedgeRectCallout">
          <a:avLst>
            <a:gd name="adj1" fmla="val 62500"/>
            <a:gd name="adj2" fmla="val 2083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t" anchorCtr="0">
          <a:noAutofit/>
        </a:bodyPr>
        <a:lstStyle/>
        <a:p>
          <a:pPr lvl="0" algn="r" defTabSz="889000">
            <a:lnSpc>
              <a:spcPct val="90000"/>
            </a:lnSpc>
            <a:spcBef>
              <a:spcPct val="0"/>
            </a:spcBef>
            <a:spcAft>
              <a:spcPct val="35000"/>
            </a:spcAft>
          </a:pPr>
          <a:r>
            <a:rPr lang="en-US" sz="2000" kern="1200" dirty="0" smtClean="0"/>
            <a:t>CPP decreases</a:t>
          </a:r>
          <a:endParaRPr lang="en-US" sz="2000" kern="1200" dirty="0"/>
        </a:p>
      </dsp:txBody>
      <dsp:txXfrm>
        <a:off x="2485360" y="714044"/>
        <a:ext cx="1316142" cy="3110992"/>
      </dsp:txXfrm>
    </dsp:sp>
    <dsp:sp modelId="{A1E133D0-5958-456A-B657-482DF99129CE}">
      <dsp:nvSpPr>
        <dsp:cNvPr id="0" name=""/>
        <dsp:cNvSpPr/>
      </dsp:nvSpPr>
      <dsp:spPr>
        <a:xfrm>
          <a:off x="2294044" y="115823"/>
          <a:ext cx="1507457" cy="598220"/>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889000">
            <a:lnSpc>
              <a:spcPct val="90000"/>
            </a:lnSpc>
            <a:spcBef>
              <a:spcPct val="0"/>
            </a:spcBef>
            <a:spcAft>
              <a:spcPct val="35000"/>
            </a:spcAft>
          </a:pPr>
          <a:r>
            <a:rPr lang="en-US" sz="2000" kern="1200" dirty="0" smtClean="0"/>
            <a:t>Brain injury</a:t>
          </a:r>
          <a:endParaRPr lang="en-US" sz="2000" kern="1200" dirty="0"/>
        </a:p>
      </dsp:txBody>
      <dsp:txXfrm>
        <a:off x="2294044" y="115823"/>
        <a:ext cx="1507457" cy="598220"/>
      </dsp:txXfrm>
    </dsp:sp>
    <dsp:sp modelId="{F3BC34EE-E397-4105-A1AA-B26065FEABC2}">
      <dsp:nvSpPr>
        <dsp:cNvPr id="0" name=""/>
        <dsp:cNvSpPr/>
      </dsp:nvSpPr>
      <dsp:spPr>
        <a:xfrm>
          <a:off x="786587" y="714044"/>
          <a:ext cx="1507457" cy="2871622"/>
        </a:xfrm>
        <a:prstGeom prst="wedgeRectCallout">
          <a:avLst>
            <a:gd name="adj1" fmla="val 62500"/>
            <a:gd name="adj2" fmla="val 2083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t" anchorCtr="0">
          <a:noAutofit/>
        </a:bodyPr>
        <a:lstStyle/>
        <a:p>
          <a:pPr lvl="0" algn="r" defTabSz="889000">
            <a:lnSpc>
              <a:spcPct val="90000"/>
            </a:lnSpc>
            <a:spcBef>
              <a:spcPct val="0"/>
            </a:spcBef>
            <a:spcAft>
              <a:spcPct val="35000"/>
            </a:spcAft>
          </a:pPr>
          <a:r>
            <a:rPr lang="en-US" sz="2000" kern="1200" dirty="0" smtClean="0"/>
            <a:t>ICP increases</a:t>
          </a:r>
          <a:endParaRPr lang="en-US" sz="2000" kern="1200" dirty="0"/>
        </a:p>
      </dsp:txBody>
      <dsp:txXfrm>
        <a:off x="977902" y="714044"/>
        <a:ext cx="1316142" cy="2871622"/>
      </dsp:txXfrm>
    </dsp:sp>
    <dsp:sp modelId="{44DB23AD-8431-4F24-8A10-78D44D8E0246}">
      <dsp:nvSpPr>
        <dsp:cNvPr id="0" name=""/>
        <dsp:cNvSpPr/>
      </dsp:nvSpPr>
      <dsp:spPr>
        <a:xfrm>
          <a:off x="786587" y="235305"/>
          <a:ext cx="1507457" cy="478739"/>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889000">
            <a:lnSpc>
              <a:spcPct val="90000"/>
            </a:lnSpc>
            <a:spcBef>
              <a:spcPct val="0"/>
            </a:spcBef>
            <a:spcAft>
              <a:spcPct val="35000"/>
            </a:spcAft>
          </a:pPr>
          <a:r>
            <a:rPr lang="en-US" sz="2000" kern="1200" dirty="0" smtClean="0"/>
            <a:t>Brain injury</a:t>
          </a:r>
          <a:endParaRPr lang="en-US" sz="2000" kern="1200" dirty="0"/>
        </a:p>
      </dsp:txBody>
      <dsp:txXfrm>
        <a:off x="786587" y="235305"/>
        <a:ext cx="1507457" cy="4787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defRPr>
            </a:lvl1pPr>
          </a:lstStyle>
          <a:p>
            <a:endParaRPr lang="en-US"/>
          </a:p>
        </p:txBody>
      </p:sp>
      <p:sp>
        <p:nvSpPr>
          <p:cNvPr id="49155" name="Rectangle 3"/>
          <p:cNvSpPr>
            <a:spLocks noGrp="1" noChangeArrowheads="1"/>
          </p:cNvSpPr>
          <p:nvPr>
            <p:ph type="dt" sz="quarter" idx="1"/>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defRPr>
            </a:lvl1pPr>
          </a:lstStyle>
          <a:p>
            <a:endParaRPr lang="en-US"/>
          </a:p>
        </p:txBody>
      </p:sp>
      <p:sp>
        <p:nvSpPr>
          <p:cNvPr id="49156" name="Rectangle 4"/>
          <p:cNvSpPr>
            <a:spLocks noGrp="1" noChangeArrowheads="1"/>
          </p:cNvSpPr>
          <p:nvPr>
            <p:ph type="ftr" sz="quarter" idx="2"/>
          </p:nvPr>
        </p:nvSpPr>
        <p:spPr bwMode="auto">
          <a:xfrm>
            <a:off x="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defRPr>
            </a:lvl1pPr>
          </a:lstStyle>
          <a:p>
            <a:endParaRPr lang="en-US"/>
          </a:p>
        </p:txBody>
      </p:sp>
      <p:sp>
        <p:nvSpPr>
          <p:cNvPr id="49157" name="Rectangle 5"/>
          <p:cNvSpPr>
            <a:spLocks noGrp="1" noChangeArrowheads="1"/>
          </p:cNvSpPr>
          <p:nvPr>
            <p:ph type="sldNum" sz="quarter" idx="3"/>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atin typeface="Times New Roman" pitchFamily="18" charset="0"/>
              </a:defRPr>
            </a:lvl1pPr>
          </a:lstStyle>
          <a:p>
            <a:fld id="{D81F2043-29EC-4107-A244-C14C2B5C4991}" type="slidenum">
              <a:rPr lang="en-US"/>
              <a:pPr/>
              <a:t>‹#›</a:t>
            </a:fld>
            <a:endParaRPr lang="en-US"/>
          </a:p>
        </p:txBody>
      </p:sp>
    </p:spTree>
    <p:extLst>
      <p:ext uri="{BB962C8B-B14F-4D97-AF65-F5344CB8AC3E}">
        <p14:creationId xmlns:p14="http://schemas.microsoft.com/office/powerpoint/2010/main" val="36824675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defRPr>
            </a:lvl1pPr>
          </a:lstStyle>
          <a:p>
            <a:endParaRPr lang="en-US"/>
          </a:p>
        </p:txBody>
      </p:sp>
      <p:sp>
        <p:nvSpPr>
          <p:cNvPr id="47107" name="Rectangle 3"/>
          <p:cNvSpPr>
            <a:spLocks noGrp="1" noChangeArrowheads="1"/>
          </p:cNvSpPr>
          <p:nvPr>
            <p:ph type="dt" idx="1"/>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defRPr>
            </a:lvl1pPr>
          </a:lstStyle>
          <a:p>
            <a:endParaRPr lang="en-US"/>
          </a:p>
        </p:txBody>
      </p:sp>
      <p:sp>
        <p:nvSpPr>
          <p:cNvPr id="47108"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7109" name="Rectangle 5"/>
          <p:cNvSpPr>
            <a:spLocks noGrp="1" noChangeArrowheads="1"/>
          </p:cNvSpPr>
          <p:nvPr>
            <p:ph type="body" sz="quarter" idx="3"/>
          </p:nvPr>
        </p:nvSpPr>
        <p:spPr bwMode="auto">
          <a:xfrm>
            <a:off x="914400" y="4414838"/>
            <a:ext cx="502920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7110" name="Rectangle 6"/>
          <p:cNvSpPr>
            <a:spLocks noGrp="1" noChangeArrowheads="1"/>
          </p:cNvSpPr>
          <p:nvPr>
            <p:ph type="ftr" sz="quarter" idx="4"/>
          </p:nvPr>
        </p:nvSpPr>
        <p:spPr bwMode="auto">
          <a:xfrm>
            <a:off x="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defRPr>
            </a:lvl1pPr>
          </a:lstStyle>
          <a:p>
            <a:endParaRPr lang="en-US"/>
          </a:p>
        </p:txBody>
      </p:sp>
      <p:sp>
        <p:nvSpPr>
          <p:cNvPr id="47111" name="Rectangle 7"/>
          <p:cNvSpPr>
            <a:spLocks noGrp="1" noChangeArrowheads="1"/>
          </p:cNvSpPr>
          <p:nvPr>
            <p:ph type="sldNum" sz="quarter" idx="5"/>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atin typeface="Times New Roman" pitchFamily="18" charset="0"/>
              </a:defRPr>
            </a:lvl1pPr>
          </a:lstStyle>
          <a:p>
            <a:fld id="{FB9252CB-1970-46E4-9C8D-4FBB899CEEC2}" type="slidenum">
              <a:rPr lang="en-US"/>
              <a:pPr/>
              <a:t>‹#›</a:t>
            </a:fld>
            <a:endParaRPr lang="en-US"/>
          </a:p>
        </p:txBody>
      </p:sp>
    </p:spTree>
    <p:extLst>
      <p:ext uri="{BB962C8B-B14F-4D97-AF65-F5344CB8AC3E}">
        <p14:creationId xmlns:p14="http://schemas.microsoft.com/office/powerpoint/2010/main" val="97851723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kumimoji="1" sz="1200" kern="1200">
        <a:solidFill>
          <a:schemeClr val="tx1"/>
        </a:solidFill>
        <a:latin typeface="Times New Roman" pitchFamily="18" charset="0"/>
        <a:ea typeface="+mn-ea"/>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mn-ea"/>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mn-ea"/>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mn-ea"/>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uptodate.com/contents/subdural-hematoma-in-adults-prognosis-and-management/abstract/2"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www.uptodate.com/contents/image?imageKey=NEURO/81854&amp;topicKey=NEURO/1110&amp;rank=1~119&amp;source=see_link&amp;search=subdural+hematoma"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FA7621-B56C-483A-BB94-A8DE06FDAC16}" type="slidenum">
              <a:rPr lang="en-US"/>
              <a:pPr/>
              <a:t>1</a:t>
            </a:fld>
            <a:endParaRPr lang="en-US"/>
          </a:p>
        </p:txBody>
      </p:sp>
      <p:sp>
        <p:nvSpPr>
          <p:cNvPr id="419842" name="Rectangle 2"/>
          <p:cNvSpPr>
            <a:spLocks noGrp="1" noRot="1" noChangeAspect="1" noChangeArrowheads="1" noTextEdit="1"/>
          </p:cNvSpPr>
          <p:nvPr>
            <p:ph type="sldImg"/>
          </p:nvPr>
        </p:nvSpPr>
        <p:spPr>
          <a:ln/>
        </p:spPr>
      </p:sp>
      <p:sp>
        <p:nvSpPr>
          <p:cNvPr id="419843"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15</a:t>
            </a:fld>
            <a:endParaRPr lang="en-US"/>
          </a:p>
        </p:txBody>
      </p:sp>
    </p:spTree>
    <p:extLst>
      <p:ext uri="{BB962C8B-B14F-4D97-AF65-F5344CB8AC3E}">
        <p14:creationId xmlns:p14="http://schemas.microsoft.com/office/powerpoint/2010/main" val="1492304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Baroreceptors are sensors found in the major arteries of the body, including the </a:t>
            </a:r>
            <a:r>
              <a:rPr lang="en-US" dirty="0" err="1" smtClean="0"/>
              <a:t>carotoid</a:t>
            </a:r>
            <a:r>
              <a:rPr lang="en-US" dirty="0" smtClean="0"/>
              <a:t> arteries and the aorta. When the arterial pressure is increased, the sensors are stretched, signals are transmitted into the central nervous system. Feedback signals are sent back to reduce arterial pressure downward toward the normal level. This is a process of </a:t>
            </a:r>
            <a:r>
              <a:rPr lang="en-US" b="1" dirty="0" smtClean="0"/>
              <a:t>negative feedback</a:t>
            </a:r>
            <a:r>
              <a:rPr lang="en-US" dirty="0" smtClean="0"/>
              <a:t>. This nervous control of the arterial pressure is by far the most rapid of all our mechanisms for pressure control. </a:t>
            </a:r>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17</a:t>
            </a:fld>
            <a:endParaRPr lang="en-US"/>
          </a:p>
        </p:txBody>
      </p:sp>
    </p:spTree>
    <p:extLst>
      <p:ext uri="{BB962C8B-B14F-4D97-AF65-F5344CB8AC3E}">
        <p14:creationId xmlns:p14="http://schemas.microsoft.com/office/powerpoint/2010/main" val="149981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18</a:t>
            </a:fld>
            <a:endParaRPr lang="en-US"/>
          </a:p>
        </p:txBody>
      </p:sp>
    </p:spTree>
    <p:extLst>
      <p:ext uri="{BB962C8B-B14F-4D97-AF65-F5344CB8AC3E}">
        <p14:creationId xmlns:p14="http://schemas.microsoft.com/office/powerpoint/2010/main" val="1135772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C89A88-BA11-4168-BB26-02E816C32552}" type="slidenum">
              <a:rPr lang="en-US"/>
              <a:pPr/>
              <a:t>21</a:t>
            </a:fld>
            <a:endParaRPr lang="en-US"/>
          </a:p>
        </p:txBody>
      </p:sp>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p:txBody>
          <a:bodyPr/>
          <a:lstStyle/>
          <a:p>
            <a:r>
              <a:rPr kumimoji="0" lang="en-US" dirty="0">
                <a:latin typeface="Comic Sans MS" pitchFamily="66" charset="0"/>
              </a:rPr>
              <a:t>-external gray matter and internal white matter</a:t>
            </a:r>
          </a:p>
          <a:p>
            <a:r>
              <a:rPr kumimoji="0" lang="en-US" dirty="0">
                <a:latin typeface="Comic Sans MS" pitchFamily="66" charset="0"/>
              </a:rPr>
              <a:t>-consists of over 100 billion neurons</a:t>
            </a:r>
          </a:p>
          <a:p>
            <a:r>
              <a:rPr kumimoji="0" lang="en-US" dirty="0">
                <a:latin typeface="Comic Sans MS" pitchFamily="66" charset="0"/>
              </a:rPr>
              <a:t>-command center </a:t>
            </a:r>
          </a:p>
          <a:p>
            <a:r>
              <a:rPr kumimoji="0" lang="en-US" dirty="0">
                <a:latin typeface="Comic Sans MS" pitchFamily="66" charset="0"/>
              </a:rPr>
              <a:t>-neurons cannot duplicate or repair themselves.</a:t>
            </a:r>
          </a:p>
          <a:p>
            <a:endParaRPr kumimoji="0" lang="en-US" dirty="0">
              <a:latin typeface="Comic Sans MS" pitchFamily="66" charset="0"/>
            </a:endParaRPr>
          </a:p>
          <a:p>
            <a:r>
              <a:rPr lang="en-US" dirty="0">
                <a:latin typeface="Comic Sans MS" pitchFamily="66" charset="0"/>
              </a:rPr>
              <a:t>protected by:</a:t>
            </a:r>
          </a:p>
          <a:p>
            <a:pPr lvl="1"/>
            <a:r>
              <a:rPr lang="en-US" dirty="0">
                <a:latin typeface="Comic Sans MS" pitchFamily="66" charset="0"/>
              </a:rPr>
              <a:t>-scalp and subcutaneous tissues</a:t>
            </a:r>
          </a:p>
          <a:p>
            <a:pPr lvl="1"/>
            <a:r>
              <a:rPr lang="en-US" dirty="0">
                <a:latin typeface="Comic Sans MS" pitchFamily="66" charset="0"/>
              </a:rPr>
              <a:t> -the bony structures of the skull</a:t>
            </a:r>
          </a:p>
          <a:p>
            <a:pPr lvl="1"/>
            <a:r>
              <a:rPr lang="en-US" dirty="0">
                <a:latin typeface="Comic Sans MS" pitchFamily="66" charset="0"/>
              </a:rPr>
              <a:t>-the brain occupies 80% of cranial vault</a:t>
            </a:r>
          </a:p>
          <a:p>
            <a:pPr lvl="1"/>
            <a:r>
              <a:rPr lang="en-US" dirty="0">
                <a:latin typeface="Comic Sans MS" pitchFamily="66" charset="0"/>
              </a:rPr>
              <a:t> -10% blood, 10% CSF</a:t>
            </a:r>
          </a:p>
          <a:p>
            <a:r>
              <a:rPr lang="en-US" dirty="0">
                <a:latin typeface="Comic Sans MS" pitchFamily="66" charset="0"/>
              </a:rPr>
              <a:t>-limited compensatory mechanisms</a:t>
            </a:r>
            <a:endParaRPr lang="en-CA" dirty="0">
              <a:latin typeface="Comic Sans MS" pitchFamily="66"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3782D6-E7BA-4038-AE48-80F7674D79B4}" type="slidenum">
              <a:rPr lang="en-US"/>
              <a:pPr/>
              <a:t>22</a:t>
            </a:fld>
            <a:endParaRPr lang="en-US"/>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9C67F3-031E-434C-B858-1FAF9BCD98A0}" type="slidenum">
              <a:rPr lang="en-US"/>
              <a:pPr/>
              <a:t>25</a:t>
            </a:fld>
            <a:endParaRPr lang="en-US"/>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65E242-6F72-4012-93E9-AC29C209529E}" type="slidenum">
              <a:rPr lang="en-US"/>
              <a:pPr/>
              <a:t>26</a:t>
            </a:fld>
            <a:endParaRPr lang="en-US"/>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r>
              <a:rPr kumimoji="1" lang="en-US" sz="1200" kern="1200" dirty="0" smtClean="0">
                <a:solidFill>
                  <a:schemeClr val="tx1"/>
                </a:solidFill>
                <a:latin typeface="Times New Roman" pitchFamily="18" charset="0"/>
                <a:ea typeface="+mn-ea"/>
                <a:cs typeface="+mn-cs"/>
              </a:rPr>
              <a:t>A roughly circular anastomosis that is located at the base of the brain and formed by the anterior communicating artery, the two anterior cerebral, the two internal carotid, the two posterior communicating, and the two posterior cerebral arteries.</a:t>
            </a:r>
            <a:endParaRPr lang="en-CA"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77C8F6-D262-4430-BDB3-45723ECCE980}" type="slidenum">
              <a:rPr lang="en-US"/>
              <a:pPr/>
              <a:t>27</a:t>
            </a:fld>
            <a:endParaRPr lang="en-US"/>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sz="2800" dirty="0" smtClean="0"/>
              <a:t>Normally brain </a:t>
            </a:r>
            <a:r>
              <a:rPr lang="en-US" sz="2800" dirty="0" err="1" smtClean="0"/>
              <a:t>autoregulates</a:t>
            </a:r>
            <a:r>
              <a:rPr lang="en-US" sz="2800" dirty="0" smtClean="0"/>
              <a:t> cerebral blood flow; </a:t>
            </a:r>
          </a:p>
          <a:p>
            <a:pPr marL="0" lvl="1"/>
            <a:r>
              <a:rPr lang="en-US" sz="2800" dirty="0" smtClean="0"/>
              <a:t>with head injuries, this </a:t>
            </a:r>
            <a:r>
              <a:rPr lang="en-US" sz="2800" dirty="0" err="1" smtClean="0"/>
              <a:t>autoregulation</a:t>
            </a:r>
            <a:r>
              <a:rPr lang="en-US" sz="2800" dirty="0" smtClean="0"/>
              <a:t> is compromised </a:t>
            </a:r>
          </a:p>
          <a:p>
            <a:pPr marL="0" lvl="1"/>
            <a:r>
              <a:rPr lang="en-US" sz="2800" dirty="0" smtClean="0"/>
              <a:t>and brain becomes mores susceptible to BP changes. </a:t>
            </a:r>
          </a:p>
          <a:p>
            <a:pPr marL="0" lvl="1"/>
            <a:r>
              <a:rPr lang="en-US" sz="2800" dirty="0" smtClean="0"/>
              <a:t>The area of the brain that is ischemic from the injury </a:t>
            </a:r>
          </a:p>
          <a:p>
            <a:pPr marL="0" lvl="1"/>
            <a:r>
              <a:rPr lang="en-US" sz="2800" dirty="0" smtClean="0"/>
              <a:t>becomes especially vulnerable to altered blood flow. </a:t>
            </a:r>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28</a:t>
            </a:fld>
            <a:endParaRPr lang="en-US"/>
          </a:p>
        </p:txBody>
      </p:sp>
    </p:spTree>
    <p:extLst>
      <p:ext uri="{BB962C8B-B14F-4D97-AF65-F5344CB8AC3E}">
        <p14:creationId xmlns:p14="http://schemas.microsoft.com/office/powerpoint/2010/main" val="1064423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Normally brain </a:t>
            </a:r>
            <a:r>
              <a:rPr lang="en-US" dirty="0" err="1" smtClean="0"/>
              <a:t>autoregulates</a:t>
            </a:r>
            <a:r>
              <a:rPr lang="en-US" dirty="0" smtClean="0"/>
              <a:t> cerebral blood flow; with head injuries, this </a:t>
            </a:r>
            <a:r>
              <a:rPr lang="en-US" dirty="0" err="1" smtClean="0"/>
              <a:t>autoregulation</a:t>
            </a:r>
            <a:r>
              <a:rPr lang="en-US" dirty="0" smtClean="0"/>
              <a:t> is compromised and brain becomes mores susceptible to BP changes. The area of the brain that is ischemic from the injury becomes especially vulnerable to altered blood flow. </a:t>
            </a:r>
          </a:p>
          <a:p>
            <a:endParaRPr lang="en-US" dirty="0" smtClean="0"/>
          </a:p>
          <a:p>
            <a:r>
              <a:rPr lang="en-US" dirty="0" smtClean="0"/>
              <a:t>Cerebral </a:t>
            </a:r>
            <a:r>
              <a:rPr lang="en-US" dirty="0" err="1" smtClean="0"/>
              <a:t>autoregulators</a:t>
            </a:r>
            <a:r>
              <a:rPr lang="en-US" baseline="0" dirty="0" smtClean="0"/>
              <a:t> maintain a constant CBF and works well as long as the systemic mean arterial pressure is between 60-150</a:t>
            </a:r>
          </a:p>
          <a:p>
            <a:endParaRPr lang="en-US" baseline="0" dirty="0" smtClean="0"/>
          </a:p>
          <a:p>
            <a:r>
              <a:rPr lang="en-US" baseline="0" dirty="0" smtClean="0"/>
              <a:t>CO2 is a primary regulator of blood flow to brain</a:t>
            </a:r>
          </a:p>
          <a:p>
            <a:r>
              <a:rPr lang="en-US" baseline="0" dirty="0" smtClean="0"/>
              <a:t>Increased CO2 (vasodilator) or </a:t>
            </a:r>
            <a:r>
              <a:rPr lang="en-US" baseline="0" dirty="0" err="1" smtClean="0"/>
              <a:t>dec</a:t>
            </a:r>
            <a:r>
              <a:rPr lang="en-US" baseline="0" dirty="0" smtClean="0"/>
              <a:t> levels of O2 result in cerebral vasodilation and increased blood volume.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29</a:t>
            </a:fld>
            <a:endParaRPr lang="en-US"/>
          </a:p>
        </p:txBody>
      </p:sp>
    </p:spTree>
    <p:extLst>
      <p:ext uri="{BB962C8B-B14F-4D97-AF65-F5344CB8AC3E}">
        <p14:creationId xmlns:p14="http://schemas.microsoft.com/office/powerpoint/2010/main" val="151930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4</a:t>
            </a:fld>
            <a:endParaRPr lang="en-US"/>
          </a:p>
        </p:txBody>
      </p:sp>
    </p:spTree>
    <p:extLst>
      <p:ext uri="{BB962C8B-B14F-4D97-AF65-F5344CB8AC3E}">
        <p14:creationId xmlns:p14="http://schemas.microsoft.com/office/powerpoint/2010/main" val="942879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31</a:t>
            </a:fld>
            <a:endParaRPr lang="en-US"/>
          </a:p>
        </p:txBody>
      </p:sp>
    </p:spTree>
    <p:extLst>
      <p:ext uri="{BB962C8B-B14F-4D97-AF65-F5344CB8AC3E}">
        <p14:creationId xmlns:p14="http://schemas.microsoft.com/office/powerpoint/2010/main" val="545630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E9086D-84AE-412E-9C58-A8CFB84E54D7}" type="slidenum">
              <a:rPr lang="en-US"/>
              <a:pPr/>
              <a:t>32</a:t>
            </a:fld>
            <a:endParaRPr lang="en-US"/>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A10123-65A6-468C-8B5D-50A9530227C5}" type="slidenum">
              <a:rPr lang="en-US"/>
              <a:pPr/>
              <a:t>33</a:t>
            </a:fld>
            <a:endParaRPr lang="en-US"/>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H-shaped core: made up of gray matter, which consists of nerve cell bodies</a:t>
            </a:r>
          </a:p>
          <a:p>
            <a:r>
              <a:rPr lang="en-US" dirty="0" smtClean="0"/>
              <a:t>The gray matter is surround by</a:t>
            </a:r>
            <a:r>
              <a:rPr lang="en-US" baseline="0" dirty="0" smtClean="0"/>
              <a:t> white matter which forms ascending and descending tracts.</a:t>
            </a:r>
          </a:p>
          <a:p>
            <a:endParaRPr lang="en-US" baseline="0" dirty="0" smtClean="0"/>
          </a:p>
          <a:p>
            <a:r>
              <a:rPr lang="en-US" baseline="0" dirty="0" smtClean="0"/>
              <a:t>Functions: Descending tracts (pyramidal) – voluntary motor (Located in cerebral cortex)</a:t>
            </a:r>
          </a:p>
          <a:p>
            <a:r>
              <a:rPr lang="en-US" baseline="0" dirty="0" smtClean="0"/>
              <a:t>                Ascending tracts (</a:t>
            </a:r>
            <a:r>
              <a:rPr lang="en-US" baseline="0" dirty="0" err="1" smtClean="0"/>
              <a:t>spinothalamic</a:t>
            </a:r>
            <a:r>
              <a:rPr lang="en-US" baseline="0" dirty="0" smtClean="0"/>
              <a:t>) – pain, temperature, crude touch (Sensory receptors located throughout body)</a:t>
            </a:r>
          </a:p>
          <a:p>
            <a:r>
              <a:rPr lang="en-US" baseline="0" dirty="0" smtClean="0"/>
              <a:t>                Posterior tracts (Dorsal) – Proprioception, find touch, 2 point discrimination (Sensory receptors located throughout the body}</a:t>
            </a:r>
          </a:p>
          <a:p>
            <a:endParaRPr lang="en-US" baseline="0" dirty="0" smtClean="0"/>
          </a:p>
          <a:p>
            <a:r>
              <a:rPr lang="en-US" baseline="0" dirty="0" smtClean="0"/>
              <a:t>Voluntary motor movement impulses originate in frontal lobe of brain.  The impulses travel down specific tracts to muscle groups crossing in the medulla. (reason why patients experiences contralateral loss of movement: some exceptions as some </a:t>
            </a:r>
            <a:r>
              <a:rPr lang="en-US" baseline="0" dirty="0" err="1" smtClean="0"/>
              <a:t>fibres</a:t>
            </a:r>
            <a:r>
              <a:rPr lang="en-US" baseline="0" dirty="0" smtClean="0"/>
              <a:t> descend on same side). </a:t>
            </a:r>
          </a:p>
        </p:txBody>
      </p:sp>
      <p:sp>
        <p:nvSpPr>
          <p:cNvPr id="4" name="Slide Number Placeholder 3"/>
          <p:cNvSpPr>
            <a:spLocks noGrp="1"/>
          </p:cNvSpPr>
          <p:nvPr>
            <p:ph type="sldNum" sz="quarter" idx="10"/>
          </p:nvPr>
        </p:nvSpPr>
        <p:spPr/>
        <p:txBody>
          <a:bodyPr/>
          <a:lstStyle/>
          <a:p>
            <a:fld id="{FB9252CB-1970-46E4-9C8D-4FBB899CEEC2}" type="slidenum">
              <a:rPr lang="en-US" smtClean="0"/>
              <a:pPr/>
              <a:t>35</a:t>
            </a:fld>
            <a:endParaRPr lang="en-US"/>
          </a:p>
        </p:txBody>
      </p:sp>
    </p:spTree>
    <p:extLst>
      <p:ext uri="{BB962C8B-B14F-4D97-AF65-F5344CB8AC3E}">
        <p14:creationId xmlns:p14="http://schemas.microsoft.com/office/powerpoint/2010/main" val="1279431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A6E59-8673-4606-B0BC-15BFE0BA7B6A}" type="slidenum">
              <a:rPr lang="en-US"/>
              <a:pPr/>
              <a:t>37</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BDBB1D-F0FD-48C1-BE47-67C7D31E748D}" type="slidenum">
              <a:rPr lang="en-US"/>
              <a:pPr/>
              <a:t>38</a:t>
            </a:fld>
            <a:endParaRPr lang="en-US"/>
          </a:p>
        </p:txBody>
      </p:sp>
      <p:sp>
        <p:nvSpPr>
          <p:cNvPr id="442370" name="Rectangle 2"/>
          <p:cNvSpPr>
            <a:spLocks noGrp="1" noRot="1" noChangeAspect="1" noChangeArrowheads="1" noTextEdit="1"/>
          </p:cNvSpPr>
          <p:nvPr>
            <p:ph type="sldImg"/>
          </p:nvPr>
        </p:nvSpPr>
        <p:spPr>
          <a:ln/>
        </p:spPr>
      </p:sp>
      <p:sp>
        <p:nvSpPr>
          <p:cNvPr id="4423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713F7A-0643-4EBD-AE91-3322257181A2}" type="slidenum">
              <a:rPr lang="en-US"/>
              <a:pPr/>
              <a:t>39</a:t>
            </a:fld>
            <a:endParaRPr 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8B18-BCE3-4701-AE52-88DF53FD6EB6}" type="slidenum">
              <a:rPr lang="en-US"/>
              <a:pPr/>
              <a:t>41</a:t>
            </a:fld>
            <a:endParaRPr lang="en-US"/>
          </a:p>
        </p:txBody>
      </p:sp>
      <p:sp>
        <p:nvSpPr>
          <p:cNvPr id="444418" name="Rectangle 2"/>
          <p:cNvSpPr>
            <a:spLocks noGrp="1" noRot="1" noChangeAspect="1" noChangeArrowheads="1" noTextEdit="1"/>
          </p:cNvSpPr>
          <p:nvPr>
            <p:ph type="sldImg"/>
          </p:nvPr>
        </p:nvSpPr>
        <p:spPr>
          <a:ln/>
        </p:spPr>
      </p:sp>
      <p:sp>
        <p:nvSpPr>
          <p:cNvPr id="4444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42</a:t>
            </a:fld>
            <a:endParaRPr lang="en-US"/>
          </a:p>
        </p:txBody>
      </p:sp>
    </p:spTree>
    <p:extLst>
      <p:ext uri="{BB962C8B-B14F-4D97-AF65-F5344CB8AC3E}">
        <p14:creationId xmlns:p14="http://schemas.microsoft.com/office/powerpoint/2010/main" val="1012575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Glascow</a:t>
            </a:r>
            <a:r>
              <a:rPr lang="en-US" baseline="0" dirty="0" smtClean="0"/>
              <a:t> Coma Scale – Eye opening; Best verbal response, best motor response; check pupil size and response</a:t>
            </a:r>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43</a:t>
            </a:fld>
            <a:endParaRPr lang="en-US"/>
          </a:p>
        </p:txBody>
      </p:sp>
    </p:spTree>
    <p:extLst>
      <p:ext uri="{BB962C8B-B14F-4D97-AF65-F5344CB8AC3E}">
        <p14:creationId xmlns:p14="http://schemas.microsoft.com/office/powerpoint/2010/main" val="3618932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5</a:t>
            </a:fld>
            <a:endParaRPr lang="en-US"/>
          </a:p>
        </p:txBody>
      </p:sp>
    </p:spTree>
    <p:extLst>
      <p:ext uri="{BB962C8B-B14F-4D97-AF65-F5344CB8AC3E}">
        <p14:creationId xmlns:p14="http://schemas.microsoft.com/office/powerpoint/2010/main" val="1818640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F58F4B-B179-4FBB-96E3-FA41C7F7CE24}" type="slidenum">
              <a:rPr lang="en-US"/>
              <a:pPr/>
              <a:t>46</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0D76D2-198F-4E7C-AE23-E5F1BE96C44B}" type="slidenum">
              <a:rPr lang="en-US"/>
              <a:pPr/>
              <a:t>47</a:t>
            </a:fld>
            <a:endParaRPr lang="en-US"/>
          </a:p>
        </p:txBody>
      </p:sp>
      <p:sp>
        <p:nvSpPr>
          <p:cNvPr id="449538" name="Rectangle 2"/>
          <p:cNvSpPr>
            <a:spLocks noGrp="1" noRot="1" noChangeAspect="1" noChangeArrowheads="1" noTextEdit="1"/>
          </p:cNvSpPr>
          <p:nvPr>
            <p:ph type="sldImg"/>
          </p:nvPr>
        </p:nvSpPr>
        <p:spPr>
          <a:ln/>
        </p:spPr>
      </p:sp>
      <p:sp>
        <p:nvSpPr>
          <p:cNvPr id="4495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DD0727-F9EB-4F45-A0FE-D410306F34FC}" type="slidenum">
              <a:rPr lang="en-US"/>
              <a:pPr/>
              <a:t>48</a:t>
            </a:fld>
            <a:endParaRPr lang="en-US"/>
          </a:p>
        </p:txBody>
      </p:sp>
      <p:sp>
        <p:nvSpPr>
          <p:cNvPr id="450562" name="Rectangle 2"/>
          <p:cNvSpPr>
            <a:spLocks noGrp="1" noRot="1" noChangeAspect="1" noChangeArrowheads="1" noTextEdit="1"/>
          </p:cNvSpPr>
          <p:nvPr>
            <p:ph type="sldImg"/>
          </p:nvPr>
        </p:nvSpPr>
        <p:spPr>
          <a:ln/>
        </p:spPr>
      </p:sp>
      <p:sp>
        <p:nvSpPr>
          <p:cNvPr id="450563"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437455-06C8-47BC-8AFD-2B15A019A817}" type="slidenum">
              <a:rPr lang="en-US"/>
              <a:pPr/>
              <a:t>49</a:t>
            </a:fld>
            <a:endParaRPr lang="en-US"/>
          </a:p>
        </p:txBody>
      </p:sp>
      <p:sp>
        <p:nvSpPr>
          <p:cNvPr id="451586" name="Rectangle 2"/>
          <p:cNvSpPr>
            <a:spLocks noGrp="1" noRot="1" noChangeAspect="1" noChangeArrowheads="1" noTextEdit="1"/>
          </p:cNvSpPr>
          <p:nvPr>
            <p:ph type="sldImg"/>
          </p:nvPr>
        </p:nvSpPr>
        <p:spPr>
          <a:ln/>
        </p:spPr>
      </p:sp>
      <p:sp>
        <p:nvSpPr>
          <p:cNvPr id="4515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50</a:t>
            </a:fld>
            <a:endParaRPr lang="en-US"/>
          </a:p>
        </p:txBody>
      </p:sp>
    </p:spTree>
    <p:extLst>
      <p:ext uri="{BB962C8B-B14F-4D97-AF65-F5344CB8AC3E}">
        <p14:creationId xmlns:p14="http://schemas.microsoft.com/office/powerpoint/2010/main" val="190379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reaction involving both the sympathetic (hypertension, vasoconstriction) and later, parasympathetic</a:t>
            </a:r>
            <a:r>
              <a:rPr lang="en-US" baseline="0" dirty="0" smtClean="0"/>
              <a:t> stimulation (bradycardia)</a:t>
            </a:r>
          </a:p>
          <a:p>
            <a:endParaRPr lang="en-US" baseline="0" dirty="0" smtClean="0"/>
          </a:p>
          <a:p>
            <a:r>
              <a:rPr lang="en-US" dirty="0" smtClean="0"/>
              <a:t>This ischemia initiates a CNS</a:t>
            </a:r>
            <a:r>
              <a:rPr lang="en-US" baseline="0" dirty="0" smtClean="0"/>
              <a:t> response known as Cushing’s response</a:t>
            </a:r>
          </a:p>
          <a:p>
            <a:r>
              <a:rPr lang="en-US" dirty="0" smtClean="0"/>
              <a:t>When brain injury occurs, cerebral capillaries can become "leaky" </a:t>
            </a:r>
          </a:p>
          <a:p>
            <a:r>
              <a:rPr lang="en-US" dirty="0" smtClean="0"/>
              <a:t>cerebral blood vessels may dilate in response to brain tissue injury, hypoxemia, </a:t>
            </a:r>
            <a:r>
              <a:rPr lang="en-US" dirty="0" err="1" smtClean="0"/>
              <a:t>hypercarbia</a:t>
            </a:r>
            <a:r>
              <a:rPr lang="en-US" dirty="0" smtClean="0"/>
              <a:t>, acidosis or hypotension.  </a:t>
            </a:r>
          </a:p>
          <a:p>
            <a:r>
              <a:rPr lang="en-US" dirty="0" smtClean="0"/>
              <a:t>If the BP becomes elevated, the increased CPP can lead to increased cerebral blood flow.  </a:t>
            </a:r>
          </a:p>
          <a:p>
            <a:r>
              <a:rPr lang="en-US" dirty="0" smtClean="0"/>
              <a:t>When combined with increased capillary permeability or cerebral vasodilation, blood flow can increase to the point where brain edema worsens. </a:t>
            </a:r>
          </a:p>
          <a:p>
            <a:r>
              <a:rPr lang="en-US" dirty="0" smtClean="0"/>
              <a:t>The goal for maintaining the CPP is to ensure that the CPP is high enough to perfuse the brain; while preventing excessive CPP elevations that might worsen any cerebral edema. </a:t>
            </a:r>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51</a:t>
            </a:fld>
            <a:endParaRPr lang="en-US"/>
          </a:p>
        </p:txBody>
      </p:sp>
    </p:spTree>
    <p:extLst>
      <p:ext uri="{BB962C8B-B14F-4D97-AF65-F5344CB8AC3E}">
        <p14:creationId xmlns:p14="http://schemas.microsoft.com/office/powerpoint/2010/main" val="2298772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4C9816-65A7-491A-9B8F-81C69F44E574}" type="slidenum">
              <a:rPr lang="en-US"/>
              <a:pPr/>
              <a:t>52</a:t>
            </a:fld>
            <a:endParaRPr lang="en-US"/>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pPr lvl="1"/>
            <a:r>
              <a:rPr lang="en-US" dirty="0"/>
              <a:t>dilated pupil/non-reactive pupil</a:t>
            </a:r>
          </a:p>
          <a:p>
            <a:pPr lvl="1"/>
            <a:r>
              <a:rPr lang="en-US" dirty="0"/>
              <a:t>unresponsive</a:t>
            </a:r>
          </a:p>
          <a:p>
            <a:pPr lvl="1"/>
            <a:r>
              <a:rPr lang="en-US" dirty="0"/>
              <a:t>abnormal posturing</a:t>
            </a:r>
          </a:p>
          <a:p>
            <a:pPr lvl="1"/>
            <a:r>
              <a:rPr lang="en-US" dirty="0"/>
              <a:t>change in RR/Rhythm</a:t>
            </a:r>
          </a:p>
          <a:p>
            <a:pPr lvl="1"/>
            <a:r>
              <a:rPr lang="en-US" dirty="0"/>
              <a:t>Cushing’s </a:t>
            </a:r>
            <a:r>
              <a:rPr lang="en-US" dirty="0" smtClean="0"/>
              <a:t>response: </a:t>
            </a:r>
            <a:r>
              <a:rPr lang="en-US" sz="900" dirty="0" smtClean="0"/>
              <a:t>(^</a:t>
            </a:r>
            <a:r>
              <a:rPr lang="en-US" sz="900" dirty="0"/>
              <a:t>SBP, decreased HR, </a:t>
            </a:r>
            <a:r>
              <a:rPr lang="en-US" sz="900" dirty="0" smtClean="0"/>
              <a:t>widened pulse pressure,</a:t>
            </a:r>
            <a:r>
              <a:rPr lang="en-US" sz="900" baseline="0" dirty="0" smtClean="0"/>
              <a:t> </a:t>
            </a:r>
            <a:r>
              <a:rPr lang="en-US" sz="900" dirty="0" smtClean="0"/>
              <a:t>changes </a:t>
            </a:r>
            <a:r>
              <a:rPr lang="en-US" sz="900" dirty="0"/>
              <a:t>in Resp. pattern)</a:t>
            </a:r>
            <a:endParaRPr lang="en-US" dirty="0"/>
          </a:p>
          <a:p>
            <a:endParaRPr lang="en-CA"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750B90-2829-4579-BB71-A95C31D3139D}" type="slidenum">
              <a:rPr lang="en-US"/>
              <a:pPr/>
              <a:t>53</a:t>
            </a:fld>
            <a:endParaRPr lang="en-US"/>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p:txBody>
          <a:bodyPr/>
          <a:lstStyle/>
          <a:p>
            <a:r>
              <a:rPr lang="en-US" sz="2800" dirty="0" smtClean="0"/>
              <a:t>Decorticate:  rigid</a:t>
            </a:r>
            <a:r>
              <a:rPr lang="en-US" sz="2800" b="1" dirty="0" smtClean="0"/>
              <a:t> </a:t>
            </a:r>
            <a:r>
              <a:rPr lang="en-US" sz="2800" b="1" u="sng" dirty="0" smtClean="0">
                <a:solidFill>
                  <a:schemeClr val="hlink"/>
                </a:solidFill>
              </a:rPr>
              <a:t>flexion</a:t>
            </a:r>
            <a:r>
              <a:rPr lang="en-US" sz="2800" b="1" u="sng" dirty="0" smtClean="0"/>
              <a:t> </a:t>
            </a:r>
            <a:r>
              <a:rPr lang="en-US" sz="2800" dirty="0" smtClean="0"/>
              <a:t>with arms flexed toward the core and lower limbs extended</a:t>
            </a:r>
          </a:p>
          <a:p>
            <a:pPr lvl="1"/>
            <a:r>
              <a:rPr lang="en-US" dirty="0" smtClean="0"/>
              <a:t>lesions above the midbrain</a:t>
            </a:r>
          </a:p>
          <a:p>
            <a:endParaRPr lang="en-CA"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Decorticate:  rigid</a:t>
            </a:r>
            <a:r>
              <a:rPr lang="en-US" sz="2800" b="1" dirty="0" smtClean="0"/>
              <a:t> </a:t>
            </a:r>
            <a:r>
              <a:rPr lang="en-US" sz="2800" b="1" u="sng" dirty="0" smtClean="0">
                <a:solidFill>
                  <a:schemeClr val="hlink"/>
                </a:solidFill>
              </a:rPr>
              <a:t>flexion</a:t>
            </a:r>
            <a:r>
              <a:rPr lang="en-US" sz="2800" b="1" u="sng" dirty="0" smtClean="0"/>
              <a:t> </a:t>
            </a:r>
            <a:r>
              <a:rPr lang="en-US" sz="2800" dirty="0" smtClean="0"/>
              <a:t>with arms flexed toward the core and lower limbs extended</a:t>
            </a:r>
          </a:p>
          <a:p>
            <a:pPr lvl="1"/>
            <a:r>
              <a:rPr lang="en-US" dirty="0" smtClean="0"/>
              <a:t>lesions above the midbrain</a:t>
            </a:r>
          </a:p>
          <a:p>
            <a:pPr lvl="1"/>
            <a:endParaRPr lang="en-US" dirty="0" smtClean="0"/>
          </a:p>
          <a:p>
            <a:r>
              <a:rPr lang="en-US" sz="2800" dirty="0" err="1" smtClean="0"/>
              <a:t>Decerebrate</a:t>
            </a:r>
            <a:r>
              <a:rPr lang="en-US" sz="2800" dirty="0" smtClean="0"/>
              <a:t>: rigid </a:t>
            </a:r>
            <a:r>
              <a:rPr lang="en-US" sz="2800" b="1" u="sng" dirty="0" smtClean="0">
                <a:solidFill>
                  <a:schemeClr val="hlink"/>
                </a:solidFill>
              </a:rPr>
              <a:t>extension</a:t>
            </a:r>
            <a:r>
              <a:rPr lang="en-US" sz="2800" dirty="0" smtClean="0"/>
              <a:t> of arms with wrist flexion and rigid extension of the lower extremities</a:t>
            </a:r>
          </a:p>
          <a:p>
            <a:pPr lvl="1"/>
            <a:r>
              <a:rPr lang="en-US" dirty="0" smtClean="0"/>
              <a:t>insult to the brainstem</a:t>
            </a:r>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54</a:t>
            </a:fld>
            <a:endParaRPr lang="en-US"/>
          </a:p>
        </p:txBody>
      </p:sp>
    </p:spTree>
    <p:extLst>
      <p:ext uri="{BB962C8B-B14F-4D97-AF65-F5344CB8AC3E}">
        <p14:creationId xmlns:p14="http://schemas.microsoft.com/office/powerpoint/2010/main" val="1036007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437462-E239-412A-9BB6-4B6849617977}" type="slidenum">
              <a:rPr lang="en-US"/>
              <a:pPr/>
              <a:t>55</a:t>
            </a:fld>
            <a:endParaRPr lang="en-US"/>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879A6B-ED64-4C6D-AE5C-542B9339D47F}" type="slidenum">
              <a:rPr lang="en-US"/>
              <a:pPr/>
              <a:t>8</a:t>
            </a:fld>
            <a:endParaRPr lang="en-US"/>
          </a:p>
        </p:txBody>
      </p:sp>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E88E4B-A7F6-4072-97F0-2077F6F4E82A}" type="slidenum">
              <a:rPr lang="en-US"/>
              <a:pPr/>
              <a:t>56</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r>
              <a:rPr lang="en-CA" dirty="0" smtClean="0"/>
              <a:t>Used in the ED for</a:t>
            </a:r>
            <a:r>
              <a:rPr lang="en-CA" baseline="0" dirty="0" smtClean="0"/>
              <a:t> patients presenting with increased ICP. May do initial measure of pressure, but then used mostly to drain.</a:t>
            </a:r>
          </a:p>
          <a:p>
            <a:r>
              <a:rPr lang="en-CA" baseline="0" dirty="0" smtClean="0"/>
              <a:t>Always use clamps appropriately</a:t>
            </a:r>
          </a:p>
          <a:p>
            <a:r>
              <a:rPr lang="en-CA" baseline="0" dirty="0" smtClean="0"/>
              <a:t>Measure appropriately with external ear; use laser – includes level </a:t>
            </a:r>
          </a:p>
          <a:p>
            <a:r>
              <a:rPr lang="en-CA" baseline="0" dirty="0" smtClean="0"/>
              <a:t>Measure outputs in buretrol hourly – ensuring there is some drainage but not too much</a:t>
            </a:r>
          </a:p>
          <a:p>
            <a:r>
              <a:rPr lang="en-CA" baseline="0" dirty="0" smtClean="0"/>
              <a:t>When moving </a:t>
            </a:r>
            <a:r>
              <a:rPr lang="en-CA" baseline="0" dirty="0" err="1" smtClean="0"/>
              <a:t>pt</a:t>
            </a:r>
            <a:r>
              <a:rPr lang="en-CA" baseline="0" dirty="0" smtClean="0"/>
              <a:t> about, ensure clamped</a:t>
            </a:r>
          </a:p>
          <a:p>
            <a:r>
              <a:rPr lang="en-CA" baseline="0" dirty="0" smtClean="0"/>
              <a:t>Can draw sample from stopcock</a:t>
            </a:r>
          </a:p>
          <a:p>
            <a:r>
              <a:rPr lang="en-CA" baseline="0" dirty="0" smtClean="0"/>
              <a:t>Ensure sterile conditions with insertion; appropriate PPE</a:t>
            </a:r>
          </a:p>
          <a:p>
            <a:r>
              <a:rPr lang="en-CA" baseline="0" dirty="0" smtClean="0"/>
              <a:t>1:1 nursing is required</a:t>
            </a:r>
          </a:p>
          <a:p>
            <a:endParaRPr lang="en-CA" baseline="0" dirty="0" smtClean="0"/>
          </a:p>
          <a:p>
            <a:endParaRPr lang="en-CA"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9252CB-1970-46E4-9C8D-4FBB899CEEC2}" type="slidenum">
              <a:rPr lang="en-US" smtClean="0"/>
              <a:pPr/>
              <a:t>57</a:t>
            </a:fld>
            <a:endParaRPr lang="en-US"/>
          </a:p>
        </p:txBody>
      </p:sp>
    </p:spTree>
    <p:extLst>
      <p:ext uri="{BB962C8B-B14F-4D97-AF65-F5344CB8AC3E}">
        <p14:creationId xmlns:p14="http://schemas.microsoft.com/office/powerpoint/2010/main" val="1791851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recent studies raise concern that aggressive hyperventilation exacerbates cerebral ischemia</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effectLst/>
              </a:rPr>
              <a:t>Currently, hyperventilation (PCO</a:t>
            </a:r>
            <a:r>
              <a:rPr lang="en-US" baseline="-25000" dirty="0" smtClean="0">
                <a:effectLst/>
              </a:rPr>
              <a:t>2</a:t>
            </a:r>
            <a:r>
              <a:rPr lang="en-US" dirty="0" smtClean="0">
                <a:effectLst/>
              </a:rPr>
              <a:t> of 30-35 mm Hg) is recommended to reduce ICP for only a short period, as a temporizing measure while other methods of ICP control are initiated. Hyperventilation reduces ICP only temporarily, progressively losing effectiveness after 16 hours of continuous use.</a:t>
            </a:r>
            <a:r>
              <a:rPr lang="en-US" baseline="30000" dirty="0" smtClean="0">
                <a:effectLst/>
              </a:rPr>
              <a:t>[61] </a:t>
            </a:r>
            <a:endParaRPr lang="en-US" dirty="0" smtClean="0">
              <a:effectLst/>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58</a:t>
            </a:fld>
            <a:endParaRPr lang="en-US"/>
          </a:p>
        </p:txBody>
      </p:sp>
    </p:spTree>
    <p:extLst>
      <p:ext uri="{BB962C8B-B14F-4D97-AF65-F5344CB8AC3E}">
        <p14:creationId xmlns:p14="http://schemas.microsoft.com/office/powerpoint/2010/main" val="2431047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03E3E0-8026-43AF-A883-0F1F0EC4E394}" type="slidenum">
              <a:rPr lang="en-US"/>
              <a:pPr/>
              <a:t>60</a:t>
            </a:fld>
            <a:endParaRPr lang="en-US"/>
          </a:p>
        </p:txBody>
      </p:sp>
      <p:sp>
        <p:nvSpPr>
          <p:cNvPr id="459778" name="Rectangle 2"/>
          <p:cNvSpPr>
            <a:spLocks noGrp="1" noRot="1" noChangeAspect="1" noChangeArrowheads="1" noTextEdit="1"/>
          </p:cNvSpPr>
          <p:nvPr>
            <p:ph type="sldImg"/>
          </p:nvPr>
        </p:nvSpPr>
        <p:spPr>
          <a:ln/>
        </p:spPr>
      </p:sp>
      <p:sp>
        <p:nvSpPr>
          <p:cNvPr id="4597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A8E64E-80D2-45DC-8405-9EC12E8DAE0E}" type="slidenum">
              <a:rPr lang="en-US"/>
              <a:pPr/>
              <a:t>61</a:t>
            </a:fld>
            <a:endParaRPr lang="en-US"/>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F96EF6-1461-46C3-B949-4C362DF94764}" type="slidenum">
              <a:rPr lang="en-US"/>
              <a:pPr/>
              <a:t>62</a:t>
            </a:fld>
            <a:endParaRPr lang="en-US"/>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15582D-DCEA-4CE2-8989-7B3721B5BA51}" type="slidenum">
              <a:rPr lang="en-US"/>
              <a:pPr/>
              <a:t>63</a:t>
            </a:fld>
            <a:endParaRPr lang="en-US"/>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D047C-D245-4D57-A9CD-A6306E60CA0F}" type="slidenum">
              <a:rPr lang="en-US"/>
              <a:pPr/>
              <a:t>65</a:t>
            </a:fld>
            <a:endParaRPr lang="en-US"/>
          </a:p>
        </p:txBody>
      </p:sp>
      <p:sp>
        <p:nvSpPr>
          <p:cNvPr id="472066" name="Rectangle 2"/>
          <p:cNvSpPr>
            <a:spLocks noGrp="1" noRot="1" noChangeAspect="1" noChangeArrowheads="1" noTextEdit="1"/>
          </p:cNvSpPr>
          <p:nvPr>
            <p:ph type="sldImg"/>
          </p:nvPr>
        </p:nvSpPr>
        <p:spPr>
          <a:ln/>
        </p:spPr>
      </p:sp>
      <p:sp>
        <p:nvSpPr>
          <p:cNvPr id="4720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15B8B5-CAAD-461D-810E-6C92F260BED3}" type="slidenum">
              <a:rPr lang="en-US"/>
              <a:pPr/>
              <a:t>66</a:t>
            </a:fld>
            <a:endParaRPr lang="en-US"/>
          </a:p>
        </p:txBody>
      </p:sp>
      <p:sp>
        <p:nvSpPr>
          <p:cNvPr id="473090" name="Rectangle 2"/>
          <p:cNvSpPr>
            <a:spLocks noGrp="1" noRot="1" noChangeAspect="1" noChangeArrowheads="1" noTextEdit="1"/>
          </p:cNvSpPr>
          <p:nvPr>
            <p:ph type="sldImg"/>
          </p:nvPr>
        </p:nvSpPr>
        <p:spPr>
          <a:ln/>
        </p:spPr>
      </p:sp>
      <p:sp>
        <p:nvSpPr>
          <p:cNvPr id="473091" name="Rectangle 3"/>
          <p:cNvSpPr>
            <a:spLocks noGrp="1" noChangeArrowheads="1"/>
          </p:cNvSpPr>
          <p:nvPr>
            <p:ph type="body" idx="1"/>
          </p:nvPr>
        </p:nvSpPr>
        <p:spPr/>
        <p:txBody>
          <a:bodyPr/>
          <a:lstStyle/>
          <a:p>
            <a:r>
              <a:rPr lang="en-CA" dirty="0" smtClean="0"/>
              <a:t>Most common artery affected: middle cerebral artery, involving blood to the lateral surface</a:t>
            </a:r>
            <a:r>
              <a:rPr lang="en-CA" baseline="0" dirty="0" smtClean="0"/>
              <a:t> of the frontal, temporal and parietal lobes</a:t>
            </a:r>
            <a:endParaRPr lang="en-CA"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250C80-4D31-4118-A6A2-AB9408DC66F6}" type="slidenum">
              <a:rPr lang="en-US"/>
              <a:pPr/>
              <a:t>68</a:t>
            </a:fld>
            <a:endParaRPr lang="en-US"/>
          </a:p>
        </p:txBody>
      </p:sp>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Sensory neurons</a:t>
            </a:r>
            <a:r>
              <a:rPr lang="en-US" dirty="0" smtClean="0"/>
              <a:t> carry information from the sense organs (such as the eyes and ears) to the brain. </a:t>
            </a:r>
          </a:p>
          <a:p>
            <a:r>
              <a:rPr lang="en-US" b="1" dirty="0" smtClean="0"/>
              <a:t>Motor neurons</a:t>
            </a:r>
            <a:r>
              <a:rPr lang="en-US" dirty="0" smtClean="0"/>
              <a:t> control voluntary muscle activity such as speaking and carry messages from nerve cells in the brain to the muscles. </a:t>
            </a:r>
          </a:p>
          <a:p>
            <a:r>
              <a:rPr lang="en-US" dirty="0" smtClean="0"/>
              <a:t>All the other neurons are called </a:t>
            </a:r>
            <a:r>
              <a:rPr lang="en-US" b="1" dirty="0" smtClean="0"/>
              <a:t>interneurons</a:t>
            </a:r>
            <a:endParaRPr lang="en-US" dirty="0" smtClean="0"/>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9</a:t>
            </a:fld>
            <a:endParaRPr lang="en-US"/>
          </a:p>
        </p:txBody>
      </p:sp>
    </p:spTree>
    <p:extLst>
      <p:ext uri="{BB962C8B-B14F-4D97-AF65-F5344CB8AC3E}">
        <p14:creationId xmlns:p14="http://schemas.microsoft.com/office/powerpoint/2010/main" val="39716976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ACA0E2-B2D7-4041-8778-3FB170B64C7D}" type="slidenum">
              <a:rPr lang="en-US"/>
              <a:pPr/>
              <a:t>69</a:t>
            </a:fld>
            <a:endParaRPr lang="en-US"/>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305930-2FA6-4F89-93A5-076A2004AD53}" type="slidenum">
              <a:rPr lang="en-US"/>
              <a:pPr/>
              <a:t>70</a:t>
            </a:fld>
            <a:endParaRPr lang="en-US"/>
          </a:p>
        </p:txBody>
      </p:sp>
      <p:sp>
        <p:nvSpPr>
          <p:cNvPr id="483330" name="Rectangle 2"/>
          <p:cNvSpPr>
            <a:spLocks noGrp="1" noRot="1" noChangeAspect="1" noChangeArrowheads="1" noTextEdit="1"/>
          </p:cNvSpPr>
          <p:nvPr>
            <p:ph type="sldImg"/>
          </p:nvPr>
        </p:nvSpPr>
        <p:spPr>
          <a:ln/>
        </p:spPr>
      </p:sp>
      <p:sp>
        <p:nvSpPr>
          <p:cNvPr id="4833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C8B287-3F51-4529-BE79-86BD8781BB37}" type="slidenum">
              <a:rPr lang="en-US"/>
              <a:pPr/>
              <a:t>71</a:t>
            </a:fld>
            <a:endParaRPr lang="en-US"/>
          </a:p>
        </p:txBody>
      </p:sp>
      <p:sp>
        <p:nvSpPr>
          <p:cNvPr id="485378" name="Rectangle 2"/>
          <p:cNvSpPr>
            <a:spLocks noGrp="1" noRot="1" noChangeAspect="1" noChangeArrowheads="1" noTextEdit="1"/>
          </p:cNvSpPr>
          <p:nvPr>
            <p:ph type="sldImg"/>
          </p:nvPr>
        </p:nvSpPr>
        <p:spPr>
          <a:ln/>
        </p:spPr>
      </p:sp>
      <p:sp>
        <p:nvSpPr>
          <p:cNvPr id="485379" name="Rectangle 3"/>
          <p:cNvSpPr>
            <a:spLocks noGrp="1" noChangeArrowheads="1"/>
          </p:cNvSpPr>
          <p:nvPr>
            <p:ph type="body" idx="1"/>
          </p:nvPr>
        </p:nvSpPr>
        <p:spPr/>
        <p:txBody>
          <a:bodyPr/>
          <a:lstStyle/>
          <a:p>
            <a:r>
              <a:rPr lang="en-CA" dirty="0" smtClean="0"/>
              <a:t>Use appropriate PPE: droplet/contact</a:t>
            </a:r>
          </a:p>
          <a:p>
            <a:r>
              <a:rPr lang="en-CA" dirty="0" smtClean="0"/>
              <a:t>Antibiotics often ordered: </a:t>
            </a:r>
            <a:r>
              <a:rPr lang="en-CA" dirty="0" err="1" smtClean="0"/>
              <a:t>Vanco</a:t>
            </a:r>
            <a:r>
              <a:rPr lang="en-CA" dirty="0" smtClean="0"/>
              <a:t>, Ceftriaxone, maybe</a:t>
            </a:r>
            <a:r>
              <a:rPr lang="en-CA" baseline="0" dirty="0" smtClean="0"/>
              <a:t> also Ampicillin</a:t>
            </a:r>
          </a:p>
          <a:p>
            <a:endParaRPr lang="en-CA" baseline="0" dirty="0" smtClean="0"/>
          </a:p>
          <a:p>
            <a:r>
              <a:rPr lang="en-US" b="1" dirty="0" smtClean="0">
                <a:effectLst/>
              </a:rPr>
              <a:t>Bacterial Meningitis</a:t>
            </a:r>
            <a:br>
              <a:rPr lang="en-US" b="1" dirty="0" smtClean="0">
                <a:effectLst/>
              </a:rPr>
            </a:br>
            <a:r>
              <a:rPr lang="en-US" u="sng" dirty="0" smtClean="0">
                <a:effectLst/>
              </a:rPr>
              <a:t>Glucose (mg/</a:t>
            </a:r>
            <a:r>
              <a:rPr lang="en-US" u="sng" dirty="0" err="1" smtClean="0">
                <a:effectLst/>
              </a:rPr>
              <a:t>dL</a:t>
            </a:r>
            <a:r>
              <a:rPr lang="en-US" u="sng" dirty="0" smtClean="0">
                <a:effectLst/>
              </a:rPr>
              <a:t>): Normal to marked decrease</a:t>
            </a:r>
            <a:r>
              <a:rPr lang="en-US" dirty="0" smtClean="0">
                <a:effectLst/>
              </a:rPr>
              <a:t>.  &lt;40 mg/</a:t>
            </a:r>
            <a:r>
              <a:rPr lang="en-US" dirty="0" err="1" smtClean="0">
                <a:effectLst/>
              </a:rPr>
              <a:t>dL</a:t>
            </a:r>
            <a:r>
              <a:rPr lang="en-US" dirty="0" smtClean="0">
                <a:effectLst/>
              </a:rPr>
              <a:t>. Protein (mg/</a:t>
            </a:r>
            <a:r>
              <a:rPr lang="en-US" dirty="0" err="1" smtClean="0">
                <a:effectLst/>
              </a:rPr>
              <a:t>dL</a:t>
            </a:r>
            <a:r>
              <a:rPr lang="en-US" dirty="0" smtClean="0">
                <a:effectLst/>
              </a:rPr>
              <a:t>) (Marked increase)  &gt; 250 mg/</a:t>
            </a:r>
            <a:r>
              <a:rPr lang="en-US" dirty="0" err="1" smtClean="0">
                <a:effectLst/>
              </a:rPr>
              <a:t>dL</a:t>
            </a:r>
            <a:r>
              <a:rPr lang="en-US" dirty="0" smtClean="0">
                <a:effectLst/>
              </a:rPr>
              <a:t>. </a:t>
            </a:r>
            <a:r>
              <a:rPr lang="en-US" u="sng" dirty="0" smtClean="0">
                <a:effectLst/>
              </a:rPr>
              <a:t>WBCs (cells/µL) &gt;500 (usually &gt; 1000).</a:t>
            </a:r>
            <a:r>
              <a:rPr lang="en-US" dirty="0" smtClean="0">
                <a:effectLst/>
              </a:rPr>
              <a:t>  Early: May be &lt; 100. Cell differential: Predominance of Neutrophils (PMNs) Culture: Positive Opening Pressure Elevated</a:t>
            </a:r>
          </a:p>
          <a:p>
            <a:endParaRPr lang="en-US" dirty="0" smtClean="0">
              <a:effectLst/>
            </a:endParaRPr>
          </a:p>
          <a:p>
            <a:r>
              <a:rPr lang="en-US" b="1" dirty="0" smtClean="0">
                <a:effectLst/>
              </a:rPr>
              <a:t>Viral Meningitis</a:t>
            </a:r>
            <a:br>
              <a:rPr lang="en-US" b="1" dirty="0" smtClean="0">
                <a:effectLst/>
              </a:rPr>
            </a:br>
            <a:r>
              <a:rPr lang="en-US" u="sng" dirty="0" smtClean="0">
                <a:effectLst/>
              </a:rPr>
              <a:t>Glucose (mg/</a:t>
            </a:r>
            <a:r>
              <a:rPr lang="en-US" u="sng" dirty="0" err="1" smtClean="0">
                <a:effectLst/>
              </a:rPr>
              <a:t>dL</a:t>
            </a:r>
            <a:r>
              <a:rPr lang="en-US" u="sng" dirty="0" smtClean="0">
                <a:effectLst/>
              </a:rPr>
              <a:t>): Normal   (&gt; 40 mg/</a:t>
            </a:r>
            <a:r>
              <a:rPr lang="en-US" u="sng" dirty="0" err="1" smtClean="0">
                <a:effectLst/>
              </a:rPr>
              <a:t>dL</a:t>
            </a:r>
            <a:r>
              <a:rPr lang="en-US" u="sng" dirty="0" smtClean="0">
                <a:effectLst/>
              </a:rPr>
              <a:t>.) </a:t>
            </a:r>
            <a:r>
              <a:rPr lang="en-US" dirty="0" smtClean="0">
                <a:effectLst/>
              </a:rPr>
              <a:t>Protein (mg/</a:t>
            </a:r>
            <a:r>
              <a:rPr lang="en-US" dirty="0" err="1" smtClean="0">
                <a:effectLst/>
              </a:rPr>
              <a:t>dL</a:t>
            </a:r>
            <a:r>
              <a:rPr lang="en-US" dirty="0" smtClean="0">
                <a:effectLst/>
              </a:rPr>
              <a:t>) &lt;100 mg/</a:t>
            </a:r>
            <a:r>
              <a:rPr lang="en-US" dirty="0" err="1" smtClean="0">
                <a:effectLst/>
              </a:rPr>
              <a:t>dL</a:t>
            </a:r>
            <a:r>
              <a:rPr lang="en-US" dirty="0" smtClean="0">
                <a:effectLst/>
              </a:rPr>
              <a:t> (moderate increase) </a:t>
            </a:r>
            <a:r>
              <a:rPr lang="en-US" u="sng" dirty="0" smtClean="0">
                <a:effectLst/>
              </a:rPr>
              <a:t>WBCs (cells/µL) &lt; 100 cells/µL</a:t>
            </a:r>
            <a:r>
              <a:rPr lang="en-US" dirty="0" smtClean="0">
                <a:effectLst/>
              </a:rPr>
              <a:t>. Cell differential: Early: neutrophils. Late: lymphocytes. Culture: Negative Opening Pressure Usually normal</a:t>
            </a:r>
            <a:endParaRPr lang="en-CA"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8116F7-84E0-42E4-8D67-0F6F0A793D77}" type="slidenum">
              <a:rPr lang="en-US"/>
              <a:pPr/>
              <a:t>72</a:t>
            </a:fld>
            <a:endParaRPr lang="en-US"/>
          </a:p>
        </p:txBody>
      </p:sp>
      <p:sp>
        <p:nvSpPr>
          <p:cNvPr id="488450" name="Rectangle 2"/>
          <p:cNvSpPr>
            <a:spLocks noGrp="1" noRot="1" noChangeAspect="1" noChangeArrowheads="1" noTextEdit="1"/>
          </p:cNvSpPr>
          <p:nvPr>
            <p:ph type="sldImg"/>
          </p:nvPr>
        </p:nvSpPr>
        <p:spPr>
          <a:ln/>
        </p:spPr>
      </p:sp>
      <p:sp>
        <p:nvSpPr>
          <p:cNvPr id="488451"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5D0852-73DD-4B76-899F-B56D8951D14F}" type="slidenum">
              <a:rPr lang="en-US"/>
              <a:pPr/>
              <a:t>73</a:t>
            </a:fld>
            <a:endParaRPr lang="en-US"/>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AC6304-16F0-4544-A867-9FDB7821D10B}" type="slidenum">
              <a:rPr lang="en-US"/>
              <a:pPr/>
              <a:t>74</a:t>
            </a:fld>
            <a:endParaRPr lang="en-US"/>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D0250-5D16-4FC3-815B-DFA704FC1BAF}" type="slidenum">
              <a:rPr lang="en-US"/>
              <a:pPr/>
              <a:t>75</a:t>
            </a:fld>
            <a:endParaRPr lang="en-US"/>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Scalp lacerations:</a:t>
            </a:r>
          </a:p>
          <a:p>
            <a:r>
              <a:rPr lang="en-US" dirty="0" smtClean="0"/>
              <a:t>extensive vascular supply, poor constrictive properties</a:t>
            </a:r>
          </a:p>
          <a:p>
            <a:endParaRPr lang="en-US" dirty="0" smtClean="0"/>
          </a:p>
          <a:p>
            <a:r>
              <a:rPr lang="en-US" dirty="0" smtClean="0"/>
              <a:t>bleed profusely</a:t>
            </a:r>
          </a:p>
          <a:p>
            <a:endParaRPr lang="en-US" dirty="0" smtClean="0"/>
          </a:p>
          <a:p>
            <a:r>
              <a:rPr lang="en-US" dirty="0" smtClean="0"/>
              <a:t>direct pressure</a:t>
            </a:r>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76</a:t>
            </a:fld>
            <a:endParaRPr lang="en-US"/>
          </a:p>
        </p:txBody>
      </p:sp>
    </p:spTree>
    <p:extLst>
      <p:ext uri="{BB962C8B-B14F-4D97-AF65-F5344CB8AC3E}">
        <p14:creationId xmlns:p14="http://schemas.microsoft.com/office/powerpoint/2010/main" val="1141551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EA8675-DC0A-4BBA-948E-4B67FC88F990}" type="slidenum">
              <a:rPr lang="en-US"/>
              <a:pPr/>
              <a:t>77</a:t>
            </a:fld>
            <a:endParaRPr lang="en-US"/>
          </a:p>
        </p:txBody>
      </p:sp>
      <p:sp>
        <p:nvSpPr>
          <p:cNvPr id="513026" name="Rectangle 2"/>
          <p:cNvSpPr>
            <a:spLocks noGrp="1" noRot="1" noChangeAspect="1" noChangeArrowheads="1" noTextEdit="1"/>
          </p:cNvSpPr>
          <p:nvPr>
            <p:ph type="sldImg"/>
          </p:nvPr>
        </p:nvSpPr>
        <p:spPr>
          <a:ln/>
        </p:spPr>
      </p:sp>
      <p:sp>
        <p:nvSpPr>
          <p:cNvPr id="513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F259F7-0769-4DDD-BB7D-31FB2B158E22}" type="slidenum">
              <a:rPr lang="en-US"/>
              <a:pPr/>
              <a:t>78</a:t>
            </a:fld>
            <a:endParaRPr lang="en-US"/>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69C202-3D48-4EF6-ABAC-5041C252B92A}" type="slidenum">
              <a:rPr lang="en-US"/>
              <a:pPr/>
              <a:t>11</a:t>
            </a:fld>
            <a:endParaRPr lang="en-US"/>
          </a:p>
        </p:txBody>
      </p:sp>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p:txBody>
          <a:bodyPr/>
          <a:lstStyle/>
          <a:p>
            <a:r>
              <a:rPr kumimoji="1" lang="en-US" sz="1200" kern="1200" dirty="0" smtClean="0">
                <a:solidFill>
                  <a:schemeClr val="tx1"/>
                </a:solidFill>
                <a:effectLst/>
                <a:latin typeface="Times New Roman" pitchFamily="18" charset="0"/>
                <a:ea typeface="+mn-ea"/>
                <a:cs typeface="+mn-cs"/>
              </a:rPr>
              <a:t>The CSF is produced mainly by choroid</a:t>
            </a:r>
            <a:r>
              <a:rPr kumimoji="1" lang="en-US" sz="1200" kern="1200" baseline="0" dirty="0" smtClean="0">
                <a:solidFill>
                  <a:schemeClr val="tx1"/>
                </a:solidFill>
                <a:effectLst/>
                <a:latin typeface="Times New Roman" pitchFamily="18" charset="0"/>
                <a:ea typeface="+mn-ea"/>
                <a:cs typeface="+mn-cs"/>
              </a:rPr>
              <a:t> plexus </a:t>
            </a:r>
            <a:r>
              <a:rPr kumimoji="1" lang="en-US" sz="1200" kern="1200" dirty="0" smtClean="0">
                <a:solidFill>
                  <a:schemeClr val="tx1"/>
                </a:solidFill>
                <a:effectLst/>
                <a:latin typeface="Times New Roman" pitchFamily="18" charset="0"/>
                <a:ea typeface="+mn-ea"/>
                <a:cs typeface="+mn-cs"/>
              </a:rPr>
              <a:t>in the lateral, third and fourth ventricles. It flows from the lateral ventricle to the third ventricle through the </a:t>
            </a:r>
            <a:r>
              <a:rPr kumimoji="1" lang="en-US" sz="1200" kern="1200" dirty="0" err="1" smtClean="0">
                <a:solidFill>
                  <a:schemeClr val="tx1"/>
                </a:solidFill>
                <a:effectLst/>
                <a:latin typeface="Times New Roman" pitchFamily="18" charset="0"/>
                <a:ea typeface="+mn-ea"/>
                <a:cs typeface="+mn-cs"/>
              </a:rPr>
              <a:t>interventricular</a:t>
            </a:r>
            <a:r>
              <a:rPr kumimoji="1" lang="en-US" sz="1200" kern="1200" dirty="0" smtClean="0">
                <a:solidFill>
                  <a:schemeClr val="tx1"/>
                </a:solidFill>
                <a:effectLst/>
                <a:latin typeface="Times New Roman" pitchFamily="18" charset="0"/>
                <a:ea typeface="+mn-ea"/>
                <a:cs typeface="+mn-cs"/>
              </a:rPr>
              <a:t> foramen (also called the foramen of </a:t>
            </a:r>
            <a:r>
              <a:rPr kumimoji="1" lang="en-US" sz="1200" kern="1200" dirty="0" err="1" smtClean="0">
                <a:solidFill>
                  <a:schemeClr val="tx1"/>
                </a:solidFill>
                <a:effectLst/>
                <a:latin typeface="Times New Roman" pitchFamily="18" charset="0"/>
                <a:ea typeface="+mn-ea"/>
                <a:cs typeface="+mn-cs"/>
              </a:rPr>
              <a:t>Monro</a:t>
            </a:r>
            <a:r>
              <a:rPr kumimoji="1" lang="en-US" sz="1200" kern="1200" dirty="0" smtClean="0">
                <a:solidFill>
                  <a:schemeClr val="tx1"/>
                </a:solidFill>
                <a:effectLst/>
                <a:latin typeface="Times New Roman" pitchFamily="18" charset="0"/>
                <a:ea typeface="+mn-ea"/>
                <a:cs typeface="+mn-cs"/>
              </a:rPr>
              <a:t>). The third ventricle and fourth ventricle are connected to each other by the cerebral</a:t>
            </a:r>
            <a:r>
              <a:rPr kumimoji="1" lang="en-US" sz="1200" kern="1200" baseline="0" dirty="0" smtClean="0">
                <a:solidFill>
                  <a:schemeClr val="tx1"/>
                </a:solidFill>
                <a:effectLst/>
                <a:latin typeface="Times New Roman" pitchFamily="18" charset="0"/>
                <a:ea typeface="+mn-ea"/>
                <a:cs typeface="+mn-cs"/>
              </a:rPr>
              <a:t> </a:t>
            </a:r>
            <a:r>
              <a:rPr kumimoji="1" lang="en-US" sz="1200" kern="1200" baseline="0" dirty="0" err="1" smtClean="0">
                <a:solidFill>
                  <a:schemeClr val="tx1"/>
                </a:solidFill>
                <a:effectLst/>
                <a:latin typeface="Times New Roman" pitchFamily="18" charset="0"/>
                <a:ea typeface="+mn-ea"/>
                <a:cs typeface="+mn-cs"/>
              </a:rPr>
              <a:t>aquaduct</a:t>
            </a:r>
            <a:r>
              <a:rPr kumimoji="1" lang="en-US" sz="1200" kern="1200" baseline="0" dirty="0" smtClean="0">
                <a:solidFill>
                  <a:schemeClr val="tx1"/>
                </a:solidFill>
                <a:effectLst/>
                <a:latin typeface="Times New Roman" pitchFamily="18" charset="0"/>
                <a:ea typeface="+mn-ea"/>
                <a:cs typeface="+mn-cs"/>
              </a:rPr>
              <a:t>. </a:t>
            </a:r>
            <a:r>
              <a:rPr kumimoji="1" lang="en-US" sz="1200" kern="1200" dirty="0" smtClean="0">
                <a:solidFill>
                  <a:schemeClr val="tx1"/>
                </a:solidFill>
                <a:effectLst/>
                <a:latin typeface="Times New Roman" pitchFamily="18" charset="0"/>
                <a:ea typeface="+mn-ea"/>
                <a:cs typeface="+mn-cs"/>
              </a:rPr>
              <a:t>CSF then flows into the subarachnoid space and the foramen of </a:t>
            </a:r>
            <a:r>
              <a:rPr kumimoji="1" lang="en-US" sz="1200" kern="1200" dirty="0" err="1" smtClean="0">
                <a:solidFill>
                  <a:schemeClr val="tx1"/>
                </a:solidFill>
                <a:effectLst/>
                <a:latin typeface="Times New Roman" pitchFamily="18" charset="0"/>
                <a:ea typeface="+mn-ea"/>
                <a:cs typeface="+mn-cs"/>
              </a:rPr>
              <a:t>Magendie</a:t>
            </a:r>
            <a:r>
              <a:rPr kumimoji="1" lang="en-US" sz="1200" kern="1200" dirty="0" smtClean="0">
                <a:solidFill>
                  <a:schemeClr val="tx1"/>
                </a:solidFill>
                <a:effectLst/>
                <a:latin typeface="Times New Roman" pitchFamily="18" charset="0"/>
                <a:ea typeface="+mn-ea"/>
                <a:cs typeface="+mn-cs"/>
              </a:rPr>
              <a:t>. </a:t>
            </a:r>
            <a:br>
              <a:rPr kumimoji="1" lang="en-US" sz="1200" kern="1200" dirty="0" smtClean="0">
                <a:solidFill>
                  <a:schemeClr val="tx1"/>
                </a:solidFill>
                <a:effectLst/>
                <a:latin typeface="Times New Roman" pitchFamily="18" charset="0"/>
                <a:ea typeface="+mn-ea"/>
                <a:cs typeface="+mn-cs"/>
              </a:rPr>
            </a:br>
            <a:r>
              <a:rPr kumimoji="1" lang="en-US" sz="1200" kern="1200" dirty="0" smtClean="0">
                <a:solidFill>
                  <a:schemeClr val="tx1"/>
                </a:solidFill>
                <a:effectLst/>
                <a:latin typeface="Times New Roman" pitchFamily="18" charset="0"/>
                <a:ea typeface="+mn-ea"/>
                <a:cs typeface="+mn-cs"/>
              </a:rPr>
              <a:t/>
            </a:r>
            <a:br>
              <a:rPr kumimoji="1" lang="en-US" sz="1200" kern="1200" dirty="0" smtClean="0">
                <a:solidFill>
                  <a:schemeClr val="tx1"/>
                </a:solidFill>
                <a:effectLst/>
                <a:latin typeface="Times New Roman" pitchFamily="18" charset="0"/>
                <a:ea typeface="+mn-ea"/>
                <a:cs typeface="+mn-cs"/>
              </a:rPr>
            </a:br>
            <a:r>
              <a:rPr kumimoji="1" lang="en-US" sz="1200" kern="1200" dirty="0" smtClean="0">
                <a:solidFill>
                  <a:schemeClr val="tx1"/>
                </a:solidFill>
                <a:effectLst/>
                <a:latin typeface="Times New Roman" pitchFamily="18" charset="0"/>
                <a:ea typeface="+mn-ea"/>
                <a:cs typeface="+mn-cs"/>
              </a:rPr>
              <a:t>Absorption of the CSF into the bloodstream takes place in the superior sagittal sinus through structures called arachnoid villi. When the CSF pressure is greater than the venous pressure, CSF will flow into the bloodstream. However, the arachnoid villi act as one-way valves: if the CSF pressure is less than the venous pressure, the arachnoid villi will not let blood pass into the ventricular system. </a:t>
            </a:r>
            <a:br>
              <a:rPr kumimoji="1" lang="en-US" sz="1200" kern="1200" dirty="0" smtClean="0">
                <a:solidFill>
                  <a:schemeClr val="tx1"/>
                </a:solidFill>
                <a:effectLst/>
                <a:latin typeface="Times New Roman" pitchFamily="18" charset="0"/>
                <a:ea typeface="+mn-ea"/>
                <a:cs typeface="+mn-cs"/>
              </a:rPr>
            </a:br>
            <a:r>
              <a:rPr kumimoji="1" lang="en-US" sz="1200" kern="1200" dirty="0" smtClean="0">
                <a:solidFill>
                  <a:schemeClr val="tx1"/>
                </a:solidFill>
                <a:effectLst/>
                <a:latin typeface="Times New Roman" pitchFamily="18" charset="0"/>
                <a:ea typeface="+mn-ea"/>
                <a:cs typeface="+mn-cs"/>
              </a:rPr>
              <a:t/>
            </a:r>
            <a:br>
              <a:rPr kumimoji="1" lang="en-US" sz="1200" kern="1200" dirty="0" smtClean="0">
                <a:solidFill>
                  <a:schemeClr val="tx1"/>
                </a:solidFill>
                <a:effectLst/>
                <a:latin typeface="Times New Roman" pitchFamily="18" charset="0"/>
                <a:ea typeface="+mn-ea"/>
                <a:cs typeface="+mn-cs"/>
              </a:rPr>
            </a:br>
            <a:endParaRPr lang="en-CA"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4DD17E-319B-4834-92EB-DCDC149666E7}" type="slidenum">
              <a:rPr lang="en-US"/>
              <a:pPr/>
              <a:t>79</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659746-47E4-4023-9BAF-6615695F8BD4}" type="slidenum">
              <a:rPr lang="en-US"/>
              <a:pPr/>
              <a:t>81</a:t>
            </a:fld>
            <a:endParaRPr lang="en-US"/>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often occur # temporal bone with a tear in the middle meningeal artery or vein under the bone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“Most cases of EDH are due to head trauma caused by traffic accidents, falls, and assaults. Skull fractures are present in 75 to 95 percent of patients.</a:t>
            </a:r>
          </a:p>
          <a:p>
            <a:r>
              <a:rPr lang="en-US" dirty="0" smtClean="0"/>
              <a:t>EDH in adults is most commonly (approximately 85 percent of cases) due to arterial injury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Unchecked hematoma expansion leads to elevated intracranial pressure and clinical signs, such as an </a:t>
            </a:r>
            <a:r>
              <a:rPr lang="en-US" dirty="0" err="1" smtClean="0"/>
              <a:t>ipsilateral</a:t>
            </a:r>
            <a:r>
              <a:rPr lang="en-US" dirty="0" smtClean="0"/>
              <a:t> dilated pupil (due to </a:t>
            </a:r>
            <a:r>
              <a:rPr lang="en-US" dirty="0" err="1" smtClean="0"/>
              <a:t>uncal</a:t>
            </a:r>
            <a:r>
              <a:rPr lang="en-US" dirty="0" smtClean="0"/>
              <a:t> herniation with compression of the </a:t>
            </a:r>
            <a:r>
              <a:rPr lang="en-US" dirty="0" err="1" smtClean="0"/>
              <a:t>oculomotor</a:t>
            </a:r>
            <a:r>
              <a:rPr lang="en-US" dirty="0" smtClean="0"/>
              <a:t> nerve), or the Cushing reflex (</a:t>
            </a:r>
            <a:r>
              <a:rPr lang="en-US" dirty="0" err="1" smtClean="0"/>
              <a:t>ie</a:t>
            </a:r>
            <a:r>
              <a:rPr lang="en-US" dirty="0" smtClean="0"/>
              <a:t>, hypertension, </a:t>
            </a:r>
            <a:r>
              <a:rPr lang="en-US" dirty="0" err="1" smtClean="0"/>
              <a:t>bradycardia</a:t>
            </a:r>
            <a:r>
              <a:rPr lang="en-US" dirty="0" smtClean="0"/>
              <a:t>, and respiratory depression/irregularity). Such events will culminate in brain herniation and death unless immediate decompression is undertaken”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(Retrieved Jan 16, 2013 from http://www.uptodate.com/contents/intracranial-epidural-hematoma-in-adults?source=search_result&amp;search=epidural+bleed&amp;selectedTitle=1%7E150)</a:t>
            </a:r>
          </a:p>
          <a:p>
            <a:endParaRPr lang="en-CA"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2FB5C6-24B4-401E-ACA6-53A7EFE46E18}" type="slidenum">
              <a:rPr lang="en-US"/>
              <a:pPr/>
              <a:t>82</a:t>
            </a:fld>
            <a:endParaRPr lang="en-US"/>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p:txBody>
          <a:bodyPr/>
          <a:lstStyle/>
          <a:p>
            <a:r>
              <a:rPr lang="en-US" dirty="0" smtClean="0"/>
              <a:t> Age and neurologic status as assessed with the Glasgow coma scale (GCS) are important prognostic indicators in patients with SDH, as illustrated by the following reports</a:t>
            </a:r>
          </a:p>
          <a:p>
            <a:r>
              <a:rPr lang="en-US" dirty="0" smtClean="0"/>
              <a:t>The decision between operative or </a:t>
            </a:r>
            <a:r>
              <a:rPr lang="en-US" dirty="0" err="1" smtClean="0"/>
              <a:t>nonoperative</a:t>
            </a:r>
            <a:r>
              <a:rPr lang="en-US" dirty="0" smtClean="0"/>
              <a:t> management of SDH is based upon multiple factors, including the following [</a:t>
            </a:r>
            <a:r>
              <a:rPr lang="en-US" dirty="0" smtClean="0">
                <a:hlinkClick r:id="rId3" action="ppaction://hlinkfile"/>
              </a:rPr>
              <a:t>2</a:t>
            </a:r>
            <a:r>
              <a:rPr lang="en-US" dirty="0" smtClean="0"/>
              <a:t>]:</a:t>
            </a:r>
          </a:p>
          <a:p>
            <a:r>
              <a:rPr lang="en-US" dirty="0" smtClean="0"/>
              <a:t>Glasgow coma scale (GCS) score (</a:t>
            </a:r>
            <a:r>
              <a:rPr lang="en-US" dirty="0" smtClean="0">
                <a:hlinkClick r:id="rId4" action="ppaction://hlinkfile"/>
              </a:rPr>
              <a:t>table 1</a:t>
            </a:r>
            <a:r>
              <a:rPr lang="en-US" dirty="0" smtClean="0"/>
              <a:t>)</a:t>
            </a:r>
          </a:p>
          <a:p>
            <a:r>
              <a:rPr lang="en-US" dirty="0" smtClean="0"/>
              <a:t>Head CT findings, mainly SDH clot thickness, degree of midline shift, and presence of associated brain lesion</a:t>
            </a:r>
          </a:p>
          <a:p>
            <a:r>
              <a:rPr lang="en-US" dirty="0" smtClean="0"/>
              <a:t>Neurologic examination, including pupillary signs</a:t>
            </a:r>
          </a:p>
          <a:p>
            <a:r>
              <a:rPr lang="en-US" dirty="0" smtClean="0"/>
              <a:t>Clinical stability or deterioration over time</a:t>
            </a:r>
          </a:p>
          <a:p>
            <a:r>
              <a:rPr lang="en-US" dirty="0" smtClean="0"/>
              <a:t>Acuity of SDH</a:t>
            </a:r>
          </a:p>
          <a:p>
            <a:r>
              <a:rPr lang="en-US" dirty="0" smtClean="0"/>
              <a:t>Presence and severity of comorbidities and associated trauma</a:t>
            </a:r>
          </a:p>
          <a:p>
            <a:r>
              <a:rPr lang="en-US" dirty="0" smtClean="0"/>
              <a:t>Age</a:t>
            </a:r>
          </a:p>
          <a:p>
            <a:r>
              <a:rPr lang="en-US" dirty="0" err="1" smtClean="0"/>
              <a:t>Nonoperative</a:t>
            </a:r>
            <a:r>
              <a:rPr lang="en-US" dirty="0" smtClean="0"/>
              <a:t> management of acute SDH may be appropriate for clinically stable patients with small hematomas (</a:t>
            </a:r>
            <a:r>
              <a:rPr lang="en-US" dirty="0" err="1" smtClean="0"/>
              <a:t>ie</a:t>
            </a:r>
            <a:r>
              <a:rPr lang="en-US" dirty="0" smtClean="0"/>
              <a:t>, clot thickness &lt;10 mm), even those with coma, as long as there are no clinical or CT signs of brain herniation (</a:t>
            </a:r>
            <a:r>
              <a:rPr lang="en-US" dirty="0" err="1" smtClean="0"/>
              <a:t>ie</a:t>
            </a:r>
            <a:r>
              <a:rPr lang="en-US" dirty="0" smtClean="0"/>
              <a:t>, midline shift &lt;5 mm) or elevated intracranial pressure [</a:t>
            </a:r>
            <a:r>
              <a:rPr lang="en-US" dirty="0" smtClean="0">
                <a:hlinkClick r:id="rId3" action="ppaction://hlinkfile"/>
              </a:rPr>
              <a:t>2</a:t>
            </a:r>
            <a:r>
              <a:rPr lang="en-US"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SDH occurs most frequently in infants and toddlers less than two years of age. </a:t>
            </a:r>
            <a:r>
              <a:rPr lang="en-US" dirty="0" err="1" smtClean="0"/>
              <a:t>Approx</a:t>
            </a:r>
            <a:r>
              <a:rPr lang="en-US" dirty="0" smtClean="0"/>
              <a:t> 8% occur in</a:t>
            </a:r>
            <a:r>
              <a:rPr lang="en-US" baseline="0" dirty="0" smtClean="0"/>
              <a:t> difficult </a:t>
            </a:r>
            <a:r>
              <a:rPr lang="en-US" baseline="0" dirty="0" err="1" smtClean="0"/>
              <a:t>vag</a:t>
            </a:r>
            <a:r>
              <a:rPr lang="en-US" baseline="0" dirty="0" smtClean="0"/>
              <a:t> deliveries – forceps, vacuum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endParaRPr lang="en-CA"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cause of </a:t>
            </a:r>
            <a:r>
              <a:rPr lang="en-US" dirty="0" err="1" smtClean="0"/>
              <a:t>intracerebral</a:t>
            </a:r>
            <a:r>
              <a:rPr lang="en-US" dirty="0" smtClean="0"/>
              <a:t> hemorrhage is arterial hypertension, which weakens the blood vessels</a:t>
            </a:r>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84</a:t>
            </a:fld>
            <a:endParaRPr lang="en-US"/>
          </a:p>
        </p:txBody>
      </p:sp>
    </p:spTree>
    <p:extLst>
      <p:ext uri="{BB962C8B-B14F-4D97-AF65-F5344CB8AC3E}">
        <p14:creationId xmlns:p14="http://schemas.microsoft.com/office/powerpoint/2010/main" val="1942384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AF7B4-F716-4C2F-84B5-775C5316C2B9}" type="slidenum">
              <a:rPr lang="en-US"/>
              <a:pPr/>
              <a:t>85</a:t>
            </a:fld>
            <a:endParaRPr lang="en-US"/>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r>
              <a:rPr lang="en-CA" dirty="0" smtClean="0"/>
              <a:t>DAI is one of the most devastating types of Traumatic Brain injuries</a:t>
            </a:r>
          </a:p>
          <a:p>
            <a:r>
              <a:rPr lang="en-CA" dirty="0" smtClean="0"/>
              <a:t>Traditionally:</a:t>
            </a:r>
            <a:r>
              <a:rPr lang="en-CA" baseline="0" dirty="0" smtClean="0"/>
              <a:t> DAI is “described as coma beginning immediately at the time of trauma and persisting for at least 6 hrs. However, some patients with DAI may recover briefly before lapsing into prolonged coma. Most common CT finding after sever head trauma, in </a:t>
            </a:r>
            <a:r>
              <a:rPr lang="en-CA" baseline="0" dirty="0" err="1" smtClean="0"/>
              <a:t>approx</a:t>
            </a:r>
            <a:r>
              <a:rPr lang="en-CA" baseline="0" dirty="0" smtClean="0"/>
              <a:t> 50% of all comatose head-injured patients. No specific lesions seen on CTs</a:t>
            </a:r>
            <a:endParaRPr lang="en-CA" dirty="0" smtClean="0"/>
          </a:p>
          <a:p>
            <a:endParaRPr lang="en-CA" dirty="0" smtClean="0"/>
          </a:p>
          <a:p>
            <a:endParaRPr lang="en-CA" dirty="0" smtClean="0"/>
          </a:p>
          <a:p>
            <a:endParaRPr lang="en-CA" dirty="0" smtClean="0"/>
          </a:p>
          <a:p>
            <a:r>
              <a:rPr lang="en-CA" dirty="0" smtClean="0"/>
              <a:t>Traumatic brain injury occurs when sudden trauma injures the brain. (Can be focal or diffuse)</a:t>
            </a:r>
          </a:p>
          <a:p>
            <a:r>
              <a:rPr lang="en-US" dirty="0" smtClean="0"/>
              <a:t>Concussion is the most common type of TBI. Technically, a concussion is a short loss of consciousness in response to a head injury, but in common language the term has come to mean any minor injury to the head or brain. Typically, there are no long term after effects on overall brain function from such injuries.</a:t>
            </a:r>
          </a:p>
          <a:p>
            <a:r>
              <a:rPr lang="en-US" dirty="0" smtClean="0"/>
              <a:t> </a:t>
            </a:r>
          </a:p>
          <a:p>
            <a:r>
              <a:rPr lang="en-US" dirty="0" smtClean="0"/>
              <a:t>More severe forms of TBI occur in situations where the human head undergoes sudden changes in velocity, resulting in Diffuse Axonal Injury (DAI). Motor vehicle accidents (MVAs) are a frequent example of such situations. Severe TBI seen in MVAs arise as a result of acceleration-deceleration events of the brain within the skull, without skull fracture (so-called "closed head" trauma). This event usually occurs as vehicle occupants are thrown forward or sideways, resulting in collisions between the head and windshields, dashboards, etc. Brain injury in closed-head trauma may result from direct trauma to the peripheral margins of the cerebral hemispheres as they impact the skull, but the majority of severe brain injuries in acceleration-deceleration events result from DAI. While many such injuries involve physical impact of the head with some portion of the vehicle, it is the sudden acceleration-deceleration of the head, apart from impact, that results in DAI</a:t>
            </a:r>
          </a:p>
          <a:p>
            <a:r>
              <a:rPr lang="en-US" dirty="0" smtClean="0"/>
              <a:t> </a:t>
            </a:r>
          </a:p>
          <a:p>
            <a:endParaRPr lang="en-CA"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 </a:t>
            </a:r>
            <a:r>
              <a:rPr lang="en-US" dirty="0" err="1" smtClean="0"/>
              <a:t>contrecoup</a:t>
            </a:r>
            <a:r>
              <a:rPr lang="en-US" dirty="0" smtClean="0"/>
              <a:t> injury</a:t>
            </a:r>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86</a:t>
            </a:fld>
            <a:endParaRPr lang="en-US"/>
          </a:p>
        </p:txBody>
      </p:sp>
    </p:spTree>
    <p:extLst>
      <p:ext uri="{BB962C8B-B14F-4D97-AF65-F5344CB8AC3E}">
        <p14:creationId xmlns:p14="http://schemas.microsoft.com/office/powerpoint/2010/main" val="11060842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12C296-4ADD-40C0-9C61-C179F0C86D7C}" type="slidenum">
              <a:rPr lang="en-US"/>
              <a:pPr/>
              <a:t>88</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effectLst/>
              </a:rPr>
              <a:t>Skull fractures are common in children and result from accidents (the majority are automobile or auto/bike accidents) or abuse. Battle's sign is seen several days following a basilar skull fracture. There may have been bloody drainage from the ear immediately after the fracture occurred.</a:t>
            </a:r>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89</a:t>
            </a:fld>
            <a:endParaRPr lang="en-US"/>
          </a:p>
        </p:txBody>
      </p:sp>
    </p:spTree>
    <p:extLst>
      <p:ext uri="{BB962C8B-B14F-4D97-AF65-F5344CB8AC3E}">
        <p14:creationId xmlns:p14="http://schemas.microsoft.com/office/powerpoint/2010/main" val="34699456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F8FF1B-FCD5-4248-8B10-71620E83211F}" type="slidenum">
              <a:rPr lang="en-US"/>
              <a:pPr/>
              <a:t>91</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6F3547-2233-4CEE-800B-9F38C5340834}" type="slidenum">
              <a:rPr lang="en-US"/>
              <a:pPr/>
              <a:t>92</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9DBA3A-346A-4D51-B7A2-3BCC717A91D2}" type="slidenum">
              <a:rPr lang="en-US"/>
              <a:pPr/>
              <a:t>12</a:t>
            </a:fld>
            <a:endParaRPr lang="en-US"/>
          </a:p>
        </p:txBody>
      </p:sp>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effectLst/>
              </a:rPr>
              <a:t>The higher the level of injury the more likely it is for the patient to exhibit severe symptoms.</a:t>
            </a:r>
            <a:br>
              <a:rPr lang="en-US" dirty="0" smtClean="0">
                <a:effectLst/>
              </a:rPr>
            </a:br>
            <a:r>
              <a:rPr lang="en-US" dirty="0" smtClean="0">
                <a:effectLst/>
              </a:rPr>
              <a:t>only after other injuries have been identified and treated can the diagnosis of neurogenic shock (as</a:t>
            </a:r>
            <a:r>
              <a:rPr lang="en-US" baseline="0" dirty="0" smtClean="0">
                <a:effectLst/>
              </a:rPr>
              <a:t> opposed to hypovolemic shock) </a:t>
            </a:r>
            <a:r>
              <a:rPr lang="en-US" dirty="0" smtClean="0">
                <a:effectLst/>
              </a:rPr>
              <a:t>safely be made.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effectLst/>
              </a:rPr>
              <a:t>Give inotropes, maybe steroids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effectLst/>
            </a:endParaRPr>
          </a:p>
          <a:p>
            <a:r>
              <a:rPr lang="en-US" dirty="0" smtClean="0"/>
              <a:t>Autonomic </a:t>
            </a:r>
            <a:r>
              <a:rPr lang="en-US" dirty="0" err="1" smtClean="0"/>
              <a:t>dysreflexia</a:t>
            </a:r>
            <a:r>
              <a:rPr lang="en-US" dirty="0" smtClean="0"/>
              <a:t>, can occur at any time after spinal shock has subsided.</a:t>
            </a:r>
          </a:p>
          <a:p>
            <a:r>
              <a:rPr lang="en-US" dirty="0" smtClean="0"/>
              <a:t>-cluster of symptoms that results in an exaggerated sympathetic response to noxious stimuli.</a:t>
            </a:r>
          </a:p>
          <a:p>
            <a:r>
              <a:rPr lang="en-US" dirty="0" smtClean="0"/>
              <a:t>-can lead to stroke or death if not managed.</a:t>
            </a:r>
          </a:p>
          <a:p>
            <a:r>
              <a:rPr lang="en-US" dirty="0" smtClean="0"/>
              <a:t>-the patient may develop severe headache, blurred vision, SOB, nausea, pallor, bradycardia, sweating.</a:t>
            </a:r>
          </a:p>
          <a:p>
            <a:r>
              <a:rPr lang="en-US" dirty="0" smtClean="0"/>
              <a:t>-(usually caused by bladder distension, UTI’s, kidney stones, tight fitting clothes, fecal impaction, etc.)</a:t>
            </a:r>
          </a:p>
          <a:p>
            <a:r>
              <a:rPr lang="en-US" dirty="0" err="1" smtClean="0"/>
              <a:t>Tx</a:t>
            </a:r>
            <a:r>
              <a:rPr lang="en-US" dirty="0" smtClean="0"/>
              <a:t>-raise HOB, monitor BP, </a:t>
            </a:r>
            <a:r>
              <a:rPr lang="en-US" dirty="0" err="1" smtClean="0"/>
              <a:t>nifedipine</a:t>
            </a:r>
            <a:r>
              <a:rPr lang="en-US" dirty="0" smtClean="0"/>
              <a:t>, hydralazine, remove the cause. </a:t>
            </a:r>
            <a:endParaRPr lang="en-CA"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93</a:t>
            </a:fld>
            <a:endParaRPr lang="en-US"/>
          </a:p>
        </p:txBody>
      </p:sp>
    </p:spTree>
    <p:extLst>
      <p:ext uri="{BB962C8B-B14F-4D97-AF65-F5344CB8AC3E}">
        <p14:creationId xmlns:p14="http://schemas.microsoft.com/office/powerpoint/2010/main" val="3402187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BA06F-6147-493C-9BEE-F4E42A75F70C}" type="slidenum">
              <a:rPr lang="en-US"/>
              <a:pPr/>
              <a:t>94</a:t>
            </a:fld>
            <a:endParaRPr lang="en-US"/>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it is important to remember that patients with blunt trauma who have a history of transient neurologic symptoms that have resolved by the time of initial evaluation may have a significant injury to the spinal cord and/or spinal column despite a normal physical examination and normal spine radiographs and/or CT.</a:t>
            </a:r>
          </a:p>
          <a:p>
            <a:endParaRPr lang="en-CA" dirty="0" smtClean="0"/>
          </a:p>
          <a:p>
            <a:r>
              <a:rPr lang="en-CA" dirty="0" smtClean="0"/>
              <a:t>Spinal cord infarction: vertebral</a:t>
            </a:r>
            <a:r>
              <a:rPr lang="en-CA" baseline="0" dirty="0" smtClean="0"/>
              <a:t> artery occlusion</a:t>
            </a:r>
          </a:p>
          <a:p>
            <a:r>
              <a:rPr lang="en-CA" baseline="0" dirty="0" smtClean="0"/>
              <a:t>Distraction: Longitudinal - </a:t>
            </a:r>
            <a:r>
              <a:rPr lang="en-US" dirty="0" smtClean="0"/>
              <a:t>stretched well beyond the tolerance of the spinal cord without subsequent radiographic bony damage </a:t>
            </a:r>
          </a:p>
          <a:p>
            <a:r>
              <a:rPr lang="en-US" dirty="0" smtClean="0"/>
              <a:t>(neonates post breech extraction birth; kids wearing only lap belts being thrown</a:t>
            </a:r>
            <a:r>
              <a:rPr lang="en-US" baseline="0" dirty="0" smtClean="0"/>
              <a:t> forward)</a:t>
            </a:r>
            <a:endParaRPr lang="en-CA"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D9B5F4-EDCD-495B-B2B2-FD9505A067AC}" type="slidenum">
              <a:rPr lang="en-US"/>
              <a:pPr/>
              <a:t>95</a:t>
            </a:fld>
            <a:endParaRPr lang="en-US"/>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C6407E-BBEF-4485-A806-F75AC583B6C8}" type="slidenum">
              <a:rPr lang="en-US"/>
              <a:pPr/>
              <a:t>96</a:t>
            </a:fld>
            <a:endParaRPr lang="en-US"/>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8C83EA-C6E5-4B5B-AC62-B18FCBDDCFCF}" type="slidenum">
              <a:rPr lang="en-US"/>
              <a:pPr/>
              <a:t>97</a:t>
            </a:fld>
            <a:endParaRPr lang="en-US"/>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100</a:t>
            </a:fld>
            <a:endParaRPr lang="en-US"/>
          </a:p>
        </p:txBody>
      </p:sp>
    </p:spTree>
    <p:extLst>
      <p:ext uri="{BB962C8B-B14F-4D97-AF65-F5344CB8AC3E}">
        <p14:creationId xmlns:p14="http://schemas.microsoft.com/office/powerpoint/2010/main" val="22095986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104</a:t>
            </a:fld>
            <a:endParaRPr lang="en-US"/>
          </a:p>
        </p:txBody>
      </p:sp>
    </p:spTree>
    <p:extLst>
      <p:ext uri="{BB962C8B-B14F-4D97-AF65-F5344CB8AC3E}">
        <p14:creationId xmlns:p14="http://schemas.microsoft.com/office/powerpoint/2010/main" val="422727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D8AEA1-3732-48AE-905B-5C4B7BECBFDF}" type="slidenum">
              <a:rPr lang="en-US"/>
              <a:pPr/>
              <a:t>13</a:t>
            </a:fld>
            <a:endParaRPr lang="en-US"/>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pPr lvl="1"/>
            <a:r>
              <a:rPr lang="en-US" dirty="0" smtClean="0"/>
              <a:t>Somatic nervous system </a:t>
            </a:r>
          </a:p>
          <a:p>
            <a:pPr lvl="2"/>
            <a:r>
              <a:rPr lang="en-US" dirty="0" smtClean="0"/>
              <a:t>SNS includes all nerves controlling the muscular system and external sensory receptors. </a:t>
            </a:r>
          </a:p>
          <a:p>
            <a:pPr lvl="2"/>
            <a:r>
              <a:rPr lang="en-US" dirty="0" smtClean="0"/>
              <a:t>Sensory input from the PNS is processed by the CNS and responses are sent by the PNS from the CNS to the organs of the body.</a:t>
            </a:r>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dirty="0" smtClean="0"/>
              <a:t>Motor neurons of the somatic system are distinct from those of the autonomic system. Inhibitory signals, cannot be sent through the motor neurons of the somatic system. The cranial nerves are part of the peripheral nervous system. </a:t>
            </a:r>
            <a:br>
              <a:rPr lang="en-US" dirty="0" smtClean="0"/>
            </a:br>
            <a:r>
              <a:rPr lang="en-US" dirty="0" smtClean="0"/>
              <a:t/>
            </a:r>
            <a:br>
              <a:rPr lang="en-US" dirty="0" smtClean="0"/>
            </a:br>
            <a:r>
              <a:rPr lang="en-US" dirty="0" smtClean="0"/>
              <a:t>The </a:t>
            </a:r>
            <a:r>
              <a:rPr lang="en-US" b="1" dirty="0" smtClean="0"/>
              <a:t>somatic nervous system</a:t>
            </a:r>
            <a:r>
              <a:rPr lang="en-US" dirty="0" smtClean="0"/>
              <a:t> is responsible for movement of voluntary muscles and the process known as a reflex arc. This system carries nerve impulses back and forth between the </a:t>
            </a:r>
            <a:r>
              <a:rPr lang="en-US" b="1" dirty="0" smtClean="0"/>
              <a:t>central nervous system</a:t>
            </a:r>
            <a:r>
              <a:rPr lang="en-US" dirty="0" smtClean="0"/>
              <a:t> (which is the brain and the spinal cord) and the skeletal muscles, skin, and sensory organs. </a:t>
            </a:r>
          </a:p>
          <a:p>
            <a:pPr lvl="2"/>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252CB-1970-46E4-9C8D-4FBB899CEEC2}" type="slidenum">
              <a:rPr lang="en-US" smtClean="0"/>
              <a:pPr/>
              <a:t>14</a:t>
            </a:fld>
            <a:endParaRPr lang="en-US"/>
          </a:p>
        </p:txBody>
      </p:sp>
    </p:spTree>
    <p:extLst>
      <p:ext uri="{BB962C8B-B14F-4D97-AF65-F5344CB8AC3E}">
        <p14:creationId xmlns:p14="http://schemas.microsoft.com/office/powerpoint/2010/main" val="187318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endParaRPr lang="en-CA"/>
          </a:p>
        </p:txBody>
      </p:sp>
      <p:sp>
        <p:nvSpPr>
          <p:cNvPr id="17" name="Footer Placeholder 16"/>
          <p:cNvSpPr>
            <a:spLocks noGrp="1"/>
          </p:cNvSpPr>
          <p:nvPr>
            <p:ph type="ftr" sz="quarter" idx="11"/>
          </p:nvPr>
        </p:nvSpPr>
        <p:spPr>
          <a:xfrm>
            <a:off x="5410200" y="4205288"/>
            <a:ext cx="1295400" cy="457200"/>
          </a:xfrm>
        </p:spPr>
        <p:txBody>
          <a:bodyPr/>
          <a:lstStyle/>
          <a:p>
            <a:r>
              <a:rPr lang="en-US" smtClean="0"/>
              <a:t>City Wide ED Orientation, June 2015</a:t>
            </a:r>
            <a:endParaRPr lang="en-CA"/>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C76067B0-672D-47F7-88E1-2DDCBD56B9F9}"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r>
              <a:rPr lang="en-US" smtClean="0"/>
              <a:t>City Wide ED Orientation, June 2015</a:t>
            </a:r>
            <a:endParaRPr lang="en-CA"/>
          </a:p>
        </p:txBody>
      </p:sp>
      <p:sp>
        <p:nvSpPr>
          <p:cNvPr id="6" name="Slide Number Placeholder 5"/>
          <p:cNvSpPr>
            <a:spLocks noGrp="1"/>
          </p:cNvSpPr>
          <p:nvPr>
            <p:ph type="sldNum" sz="quarter" idx="12"/>
          </p:nvPr>
        </p:nvSpPr>
        <p:spPr/>
        <p:txBody>
          <a:bodyPr/>
          <a:lstStyle/>
          <a:p>
            <a:fld id="{20B3960D-3586-44C9-A5AF-EDB766646E19}"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r>
              <a:rPr lang="en-US" smtClean="0"/>
              <a:t>City Wide ED Orientation, June 2015</a:t>
            </a:r>
            <a:endParaRPr lang="en-CA"/>
          </a:p>
        </p:txBody>
      </p:sp>
      <p:sp>
        <p:nvSpPr>
          <p:cNvPr id="6" name="Slide Number Placeholder 5"/>
          <p:cNvSpPr>
            <a:spLocks noGrp="1"/>
          </p:cNvSpPr>
          <p:nvPr>
            <p:ph type="sldNum" sz="quarter" idx="12"/>
          </p:nvPr>
        </p:nvSpPr>
        <p:spPr/>
        <p:txBody>
          <a:bodyPr/>
          <a:lstStyle/>
          <a:p>
            <a:fld id="{35C320B5-BCD6-4207-B4F8-DB1037A83293}" type="slidenum">
              <a:rPr lang="en-CA" smtClean="0"/>
              <a:pPr/>
              <a:t>‹#›</a:t>
            </a:fld>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30725"/>
          </a:xfrm>
        </p:spPr>
        <p:txBody>
          <a:bodyPr/>
          <a:lstStyle/>
          <a:p>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smtClean="0"/>
              <a:t>City Wide ED Orientation, June 2015</a:t>
            </a:r>
            <a:endParaRPr lang="en-CA"/>
          </a:p>
        </p:txBody>
      </p:sp>
      <p:sp>
        <p:nvSpPr>
          <p:cNvPr id="6" name="Slide Number Placeholder 5"/>
          <p:cNvSpPr>
            <a:spLocks noGrp="1"/>
          </p:cNvSpPr>
          <p:nvPr>
            <p:ph type="sldNum" sz="quarter" idx="11"/>
          </p:nvPr>
        </p:nvSpPr>
        <p:spPr>
          <a:xfrm>
            <a:off x="6553200" y="6243638"/>
            <a:ext cx="2133600" cy="457200"/>
          </a:xfrm>
        </p:spPr>
        <p:txBody>
          <a:bodyPr/>
          <a:lstStyle>
            <a:lvl1pPr>
              <a:defRPr/>
            </a:lvl1pPr>
          </a:lstStyle>
          <a:p>
            <a:fld id="{BC8987B9-C340-4E4A-9E25-1C0C74E757BD}" type="slidenum">
              <a:rPr lang="en-CA"/>
              <a:pPr/>
              <a:t>‹#›</a:t>
            </a:fld>
            <a:endParaRPr lang="en-CA"/>
          </a:p>
        </p:txBody>
      </p:sp>
      <p:sp>
        <p:nvSpPr>
          <p:cNvPr id="7" name="Date Placeholder 6"/>
          <p:cNvSpPr>
            <a:spLocks noGrp="1"/>
          </p:cNvSpPr>
          <p:nvPr>
            <p:ph type="dt" sz="half" idx="12"/>
          </p:nvPr>
        </p:nvSpPr>
        <p:spPr>
          <a:xfrm>
            <a:off x="457200" y="6248400"/>
            <a:ext cx="2133600" cy="457200"/>
          </a:xfrm>
        </p:spPr>
        <p:txBody>
          <a:bodyPr/>
          <a:lstStyle>
            <a:lvl1pPr>
              <a:defRPr/>
            </a:lvl1pPr>
          </a:lstStyle>
          <a:p>
            <a:endParaRPr lang="en-CA"/>
          </a:p>
        </p:txBody>
      </p:sp>
    </p:spTree>
    <p:extLst>
      <p:ext uri="{BB962C8B-B14F-4D97-AF65-F5344CB8AC3E}">
        <p14:creationId xmlns:p14="http://schemas.microsoft.com/office/powerpoint/2010/main" val="1900292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smtClean="0"/>
              <a:t>City Wide ED Orientation, June 2015</a:t>
            </a:r>
            <a:endParaRPr lang="en-CA"/>
          </a:p>
        </p:txBody>
      </p:sp>
      <p:sp>
        <p:nvSpPr>
          <p:cNvPr id="6" name="Slide Number Placeholder 5"/>
          <p:cNvSpPr>
            <a:spLocks noGrp="1"/>
          </p:cNvSpPr>
          <p:nvPr>
            <p:ph type="sldNum" sz="quarter" idx="11"/>
          </p:nvPr>
        </p:nvSpPr>
        <p:spPr>
          <a:xfrm>
            <a:off x="6553200" y="6243638"/>
            <a:ext cx="2133600" cy="457200"/>
          </a:xfrm>
        </p:spPr>
        <p:txBody>
          <a:bodyPr/>
          <a:lstStyle>
            <a:lvl1pPr>
              <a:defRPr/>
            </a:lvl1pPr>
          </a:lstStyle>
          <a:p>
            <a:fld id="{FCB0BC1A-28D6-4BC6-B3F6-2D911C0765BE}" type="slidenum">
              <a:rPr lang="en-CA"/>
              <a:pPr/>
              <a:t>‹#›</a:t>
            </a:fld>
            <a:endParaRPr lang="en-CA"/>
          </a:p>
        </p:txBody>
      </p:sp>
      <p:sp>
        <p:nvSpPr>
          <p:cNvPr id="7" name="Date Placeholder 6"/>
          <p:cNvSpPr>
            <a:spLocks noGrp="1"/>
          </p:cNvSpPr>
          <p:nvPr>
            <p:ph type="dt" sz="half" idx="12"/>
          </p:nvPr>
        </p:nvSpPr>
        <p:spPr>
          <a:xfrm>
            <a:off x="457200" y="6248400"/>
            <a:ext cx="2133600" cy="457200"/>
          </a:xfrm>
        </p:spPr>
        <p:txBody>
          <a:bodyPr/>
          <a:lstStyle>
            <a:lvl1pPr>
              <a:defRPr/>
            </a:lvl1pPr>
          </a:lstStyle>
          <a:p>
            <a:endParaRPr lang="en-CA"/>
          </a:p>
        </p:txBody>
      </p:sp>
    </p:spTree>
    <p:extLst>
      <p:ext uri="{BB962C8B-B14F-4D97-AF65-F5344CB8AC3E}">
        <p14:creationId xmlns:p14="http://schemas.microsoft.com/office/powerpoint/2010/main" val="1986567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r>
              <a:rPr lang="en-US" smtClean="0"/>
              <a:t>City Wide ED Orientation, June 2015</a:t>
            </a:r>
            <a:endParaRPr lang="en-CA"/>
          </a:p>
        </p:txBody>
      </p:sp>
      <p:sp>
        <p:nvSpPr>
          <p:cNvPr id="6" name="Slide Number Placeholder 5"/>
          <p:cNvSpPr>
            <a:spLocks noGrp="1"/>
          </p:cNvSpPr>
          <p:nvPr>
            <p:ph type="sldNum" sz="quarter" idx="12"/>
          </p:nvPr>
        </p:nvSpPr>
        <p:spPr/>
        <p:txBody>
          <a:bodyPr/>
          <a:lstStyle/>
          <a:p>
            <a:fld id="{6957B75A-A734-4777-93D9-E5D779CEDEAD}"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r>
              <a:rPr lang="en-US" smtClean="0"/>
              <a:t>City Wide ED Orientation, June 2015</a:t>
            </a:r>
            <a:endParaRPr lang="en-CA"/>
          </a:p>
        </p:txBody>
      </p:sp>
      <p:sp>
        <p:nvSpPr>
          <p:cNvPr id="6" name="Slide Number Placeholder 5"/>
          <p:cNvSpPr>
            <a:spLocks noGrp="1"/>
          </p:cNvSpPr>
          <p:nvPr>
            <p:ph type="sldNum" sz="quarter" idx="12"/>
          </p:nvPr>
        </p:nvSpPr>
        <p:spPr/>
        <p:txBody>
          <a:bodyPr/>
          <a:lstStyle/>
          <a:p>
            <a:fld id="{DC802A00-5AB3-4506-92B7-EC0FA9C6DB4C}"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r>
              <a:rPr lang="en-US" smtClean="0"/>
              <a:t>City Wide ED Orientation, June 2015</a:t>
            </a:r>
            <a:endParaRPr lang="en-CA"/>
          </a:p>
        </p:txBody>
      </p:sp>
      <p:sp>
        <p:nvSpPr>
          <p:cNvPr id="7" name="Slide Number Placeholder 6"/>
          <p:cNvSpPr>
            <a:spLocks noGrp="1"/>
          </p:cNvSpPr>
          <p:nvPr>
            <p:ph type="sldNum" sz="quarter" idx="12"/>
          </p:nvPr>
        </p:nvSpPr>
        <p:spPr/>
        <p:txBody>
          <a:bodyPr/>
          <a:lstStyle/>
          <a:p>
            <a:fld id="{00CB2146-EA1B-4DEB-9BA8-67BD5CB40F83}"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endParaRPr lang="en-CA"/>
          </a:p>
        </p:txBody>
      </p:sp>
      <p:sp>
        <p:nvSpPr>
          <p:cNvPr id="27" name="Slide Number Placeholder 26"/>
          <p:cNvSpPr>
            <a:spLocks noGrp="1"/>
          </p:cNvSpPr>
          <p:nvPr>
            <p:ph type="sldNum" sz="quarter" idx="11"/>
          </p:nvPr>
        </p:nvSpPr>
        <p:spPr/>
        <p:txBody>
          <a:bodyPr rtlCol="0"/>
          <a:lstStyle/>
          <a:p>
            <a:fld id="{939304CB-EB57-46E5-AB4A-6C45355EBD35}" type="slidenum">
              <a:rPr lang="en-CA" smtClean="0"/>
              <a:pPr/>
              <a:t>‹#›</a:t>
            </a:fld>
            <a:endParaRPr lang="en-CA"/>
          </a:p>
        </p:txBody>
      </p:sp>
      <p:sp>
        <p:nvSpPr>
          <p:cNvPr id="28" name="Footer Placeholder 27"/>
          <p:cNvSpPr>
            <a:spLocks noGrp="1"/>
          </p:cNvSpPr>
          <p:nvPr>
            <p:ph type="ftr" sz="quarter" idx="12"/>
          </p:nvPr>
        </p:nvSpPr>
        <p:spPr/>
        <p:txBody>
          <a:bodyPr rtlCol="0"/>
          <a:lstStyle/>
          <a:p>
            <a:r>
              <a:rPr lang="en-US" smtClean="0"/>
              <a:t>City Wide ED Orientation, June 2015</a:t>
            </a:r>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endParaRPr lang="en-CA"/>
          </a:p>
        </p:txBody>
      </p:sp>
      <p:sp>
        <p:nvSpPr>
          <p:cNvPr id="4" name="Footer Placeholder 3"/>
          <p:cNvSpPr>
            <a:spLocks noGrp="1"/>
          </p:cNvSpPr>
          <p:nvPr>
            <p:ph type="ftr" sz="quarter" idx="11"/>
          </p:nvPr>
        </p:nvSpPr>
        <p:spPr>
          <a:xfrm>
            <a:off x="5257800" y="612648"/>
            <a:ext cx="1325880" cy="457200"/>
          </a:xfrm>
        </p:spPr>
        <p:txBody>
          <a:bodyPr/>
          <a:lstStyle/>
          <a:p>
            <a:r>
              <a:rPr lang="en-US" smtClean="0"/>
              <a:t>City Wide ED Orientation, June 2015</a:t>
            </a:r>
            <a:endParaRPr lang="en-CA"/>
          </a:p>
        </p:txBody>
      </p:sp>
      <p:sp>
        <p:nvSpPr>
          <p:cNvPr id="5" name="Slide Number Placeholder 4"/>
          <p:cNvSpPr>
            <a:spLocks noGrp="1"/>
          </p:cNvSpPr>
          <p:nvPr>
            <p:ph type="sldNum" sz="quarter" idx="12"/>
          </p:nvPr>
        </p:nvSpPr>
        <p:spPr>
          <a:xfrm>
            <a:off x="8174736" y="2272"/>
            <a:ext cx="762000" cy="365760"/>
          </a:xfrm>
        </p:spPr>
        <p:txBody>
          <a:bodyPr/>
          <a:lstStyle/>
          <a:p>
            <a:fld id="{8017E032-4340-439A-9D77-B81951477B76}"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r>
              <a:rPr lang="en-US" smtClean="0"/>
              <a:t>City Wide ED Orientation, June 2015</a:t>
            </a:r>
            <a:endParaRPr lang="en-CA"/>
          </a:p>
        </p:txBody>
      </p:sp>
      <p:sp>
        <p:nvSpPr>
          <p:cNvPr id="4" name="Slide Number Placeholder 3"/>
          <p:cNvSpPr>
            <a:spLocks noGrp="1"/>
          </p:cNvSpPr>
          <p:nvPr>
            <p:ph type="sldNum" sz="quarter" idx="12"/>
          </p:nvPr>
        </p:nvSpPr>
        <p:spPr/>
        <p:txBody>
          <a:bodyPr/>
          <a:lstStyle/>
          <a:p>
            <a:fld id="{F7A284D7-5AFE-4382-B7B6-D2A8B639454C}"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r>
              <a:rPr lang="en-US" smtClean="0"/>
              <a:t>City Wide ED Orientation, June 2015</a:t>
            </a:r>
            <a:endParaRPr lang="en-CA"/>
          </a:p>
        </p:txBody>
      </p:sp>
      <p:sp>
        <p:nvSpPr>
          <p:cNvPr id="7" name="Slide Number Placeholder 6"/>
          <p:cNvSpPr>
            <a:spLocks noGrp="1"/>
          </p:cNvSpPr>
          <p:nvPr>
            <p:ph type="sldNum" sz="quarter" idx="12"/>
          </p:nvPr>
        </p:nvSpPr>
        <p:spPr/>
        <p:txBody>
          <a:bodyPr/>
          <a:lstStyle/>
          <a:p>
            <a:fld id="{053FF714-EA5A-4354-93D4-A6A3984A4A44}"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r>
              <a:rPr lang="en-US" smtClean="0"/>
              <a:t>City Wide ED Orientation, June 2015</a:t>
            </a:r>
            <a:endParaRPr lang="en-CA"/>
          </a:p>
        </p:txBody>
      </p:sp>
      <p:sp>
        <p:nvSpPr>
          <p:cNvPr id="7" name="Slide Number Placeholder 6"/>
          <p:cNvSpPr>
            <a:spLocks noGrp="1"/>
          </p:cNvSpPr>
          <p:nvPr>
            <p:ph type="sldNum" sz="quarter" idx="12"/>
          </p:nvPr>
        </p:nvSpPr>
        <p:spPr/>
        <p:txBody>
          <a:bodyPr/>
          <a:lstStyle/>
          <a:p>
            <a:fld id="{D9BC0916-3475-472E-A804-F030EFD506C4}"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endParaRPr lang="en-CA"/>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r>
              <a:rPr lang="en-US" smtClean="0"/>
              <a:t>City Wide ED Orientation, June 2015</a:t>
            </a:r>
            <a:endParaRPr lang="en-CA"/>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58AE326D-01A4-446C-9C9D-FF45B5F2F73A}"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www.youtube.com/watch?v=egVNsQx9Gc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pinterest.com/pin/86835099039118052/?od=aA5jmvrX/Dac9/ITkTdVR+3bcrnr8f46ZTJeKBU+WCCYgXCl0B/Ifib9xWIgo7gmVvqN+d03rJ8Q%0a83dKfVqbfiOUmk9fq2T36+23rygzHOI9Zb4bDeSHB3WuXs58ctatAlce2HLrg9oSjtVyj/bwIOoD%0ap/5FOzyrWgjNlRjsGxuUruBvVq4MvG+XdZJMgt7LMyfn82EI9nUAds0dx0oS7A==%0a&amp;user_id=THVjaWEuVmVybWV1bGVuQGxoc2Mub24uY2E=%0a&amp;conversation=4756620992835491680&amp;invite_code=0fbb7cd55e36ee3c4f077bb2cb50289f&amp;utm_campaign=msgpin&amp;e_t=bbf65c57b4ad43349990e270e0b42a45&amp;utm_content=86835099039118052&amp;utm_source=31&amp;e_t_s=cta&amp;utm_medium=2000"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blog.mcleishorlando.com/blog/wp-content/uploads/2013/03/Coup_Contre_Coup1.jpg"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8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ctrTitle"/>
          </p:nvPr>
        </p:nvSpPr>
        <p:spPr/>
        <p:txBody>
          <a:bodyPr/>
          <a:lstStyle/>
          <a:p>
            <a:r>
              <a:rPr lang="en-US" sz="5400" dirty="0"/>
              <a:t>Neurological Assessment</a:t>
            </a:r>
          </a:p>
        </p:txBody>
      </p:sp>
      <p:sp>
        <p:nvSpPr>
          <p:cNvPr id="209923" name="Rectangle 3"/>
          <p:cNvSpPr>
            <a:spLocks noGrp="1" noChangeArrowheads="1"/>
          </p:cNvSpPr>
          <p:nvPr>
            <p:ph type="subTitle" idx="1"/>
          </p:nvPr>
        </p:nvSpPr>
        <p:spPr>
          <a:xfrm>
            <a:off x="-38100" y="5105400"/>
            <a:ext cx="7239000" cy="1752600"/>
          </a:xfrm>
        </p:spPr>
        <p:txBody>
          <a:bodyPr/>
          <a:lstStyle/>
          <a:p>
            <a:endParaRPr lang="en-US" sz="2800" dirty="0" smtClean="0"/>
          </a:p>
          <a:p>
            <a:endParaRPr lang="en-US" sz="2800" dirty="0"/>
          </a:p>
          <a:p>
            <a:endParaRPr lang="en-US" sz="2800" dirty="0" smtClean="0"/>
          </a:p>
          <a:p>
            <a:r>
              <a:rPr lang="en-US" sz="1200" dirty="0" smtClean="0"/>
              <a:t>Lucy Vermeulen, 2015</a:t>
            </a:r>
            <a:endParaRPr lang="en-US" sz="1200" dirty="0"/>
          </a:p>
        </p:txBody>
      </p:sp>
      <p:pic>
        <p:nvPicPr>
          <p:cNvPr id="249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0"/>
            <a:ext cx="3733800" cy="2514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Myelin Sheath</a:t>
            </a:r>
            <a:endParaRPr lang="en-US" dirty="0"/>
          </a:p>
        </p:txBody>
      </p:sp>
      <p:sp>
        <p:nvSpPr>
          <p:cNvPr id="3" name="Footer Placeholder 2"/>
          <p:cNvSpPr>
            <a:spLocks noGrp="1"/>
          </p:cNvSpPr>
          <p:nvPr>
            <p:ph type="ftr" sz="quarter" idx="11"/>
          </p:nvPr>
        </p:nvSpPr>
        <p:spPr>
          <a:xfrm>
            <a:off x="6781800" y="609600"/>
            <a:ext cx="2362200" cy="457200"/>
          </a:xfrm>
        </p:spPr>
        <p:txBody>
          <a:bodyPr/>
          <a:lstStyle/>
          <a:p>
            <a:r>
              <a:rPr lang="en-US" smtClean="0"/>
              <a:t>City Wide ED Orientation, June 2015</a:t>
            </a:r>
            <a:endParaRPr lang="en-CA"/>
          </a:p>
        </p:txBody>
      </p:sp>
      <p:sp>
        <p:nvSpPr>
          <p:cNvPr id="4" name="TextBox 3"/>
          <p:cNvSpPr txBox="1"/>
          <p:nvPr/>
        </p:nvSpPr>
        <p:spPr>
          <a:xfrm>
            <a:off x="304800" y="2590799"/>
            <a:ext cx="8727261" cy="2246769"/>
          </a:xfrm>
          <a:prstGeom prst="rect">
            <a:avLst/>
          </a:prstGeom>
          <a:noFill/>
        </p:spPr>
        <p:txBody>
          <a:bodyPr wrap="none" rtlCol="0">
            <a:spAutoFit/>
          </a:bodyPr>
          <a:lstStyle/>
          <a:p>
            <a:pPr marL="285750" indent="-285750">
              <a:buFont typeface="Wingdings" pitchFamily="2" charset="2"/>
              <a:buChar char="Ø"/>
            </a:pPr>
            <a:r>
              <a:rPr lang="en-US" sz="2800" dirty="0" smtClean="0"/>
              <a:t> is an insulating layer around nerves  that serves to </a:t>
            </a:r>
          </a:p>
          <a:p>
            <a:r>
              <a:rPr lang="en-US" sz="2800" dirty="0"/>
              <a:t> </a:t>
            </a:r>
            <a:r>
              <a:rPr lang="en-US" sz="2800" dirty="0" smtClean="0"/>
              <a:t>   speed up transmission of impulses along the </a:t>
            </a:r>
          </a:p>
          <a:p>
            <a:r>
              <a:rPr lang="en-US" sz="2800" dirty="0"/>
              <a:t> </a:t>
            </a:r>
            <a:r>
              <a:rPr lang="en-US" sz="2800" dirty="0" smtClean="0"/>
              <a:t>   nervous system.</a:t>
            </a:r>
          </a:p>
          <a:p>
            <a:pPr marL="457200" indent="-457200">
              <a:buFont typeface="Wingdings" pitchFamily="2" charset="2"/>
              <a:buChar char="Ø"/>
            </a:pPr>
            <a:r>
              <a:rPr lang="en-US" sz="2800" dirty="0" smtClean="0"/>
              <a:t>damage seen in patients with Guillain-Barre, </a:t>
            </a:r>
          </a:p>
          <a:p>
            <a:r>
              <a:rPr lang="en-US" sz="2800" dirty="0"/>
              <a:t> </a:t>
            </a:r>
            <a:r>
              <a:rPr lang="en-US" sz="2800" dirty="0" smtClean="0"/>
              <a:t>   multiple sclerosis, </a:t>
            </a:r>
            <a:endParaRPr lang="en-US" sz="2800" dirty="0"/>
          </a:p>
        </p:txBody>
      </p:sp>
      <p:pic>
        <p:nvPicPr>
          <p:cNvPr id="247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031" y="4785740"/>
            <a:ext cx="5638800" cy="207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1638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4" y="762000"/>
            <a:ext cx="8229600" cy="1069848"/>
          </a:xfrm>
        </p:spPr>
        <p:txBody>
          <a:bodyPr/>
          <a:lstStyle/>
          <a:p>
            <a:r>
              <a:rPr lang="en-US" dirty="0" smtClean="0"/>
              <a:t>Scales: SCT</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pic>
        <p:nvPicPr>
          <p:cNvPr id="259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5" y="1600200"/>
            <a:ext cx="689810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164875" y="2362200"/>
            <a:ext cx="4572000" cy="369332"/>
          </a:xfrm>
          <a:prstGeom prst="rect">
            <a:avLst/>
          </a:prstGeom>
        </p:spPr>
        <p:txBody>
          <a:bodyPr>
            <a:spAutoFit/>
          </a:bodyPr>
          <a:lstStyle/>
          <a:p>
            <a:r>
              <a:rPr lang="en-US" dirty="0" smtClean="0"/>
              <a:t>Motor function</a:t>
            </a:r>
            <a:endParaRPr lang="en-US" dirty="0"/>
          </a:p>
        </p:txBody>
      </p:sp>
      <p:sp>
        <p:nvSpPr>
          <p:cNvPr id="5" name="Rectangle 4"/>
          <p:cNvSpPr/>
          <p:nvPr/>
        </p:nvSpPr>
        <p:spPr>
          <a:xfrm>
            <a:off x="7186919" y="3841918"/>
            <a:ext cx="1170962" cy="369332"/>
          </a:xfrm>
          <a:prstGeom prst="rect">
            <a:avLst/>
          </a:prstGeom>
        </p:spPr>
        <p:txBody>
          <a:bodyPr wrap="none">
            <a:spAutoFit/>
          </a:bodyPr>
          <a:lstStyle/>
          <a:p>
            <a:r>
              <a:rPr lang="en-US" dirty="0"/>
              <a:t>Sensation</a:t>
            </a:r>
          </a:p>
        </p:txBody>
      </p:sp>
      <p:sp>
        <p:nvSpPr>
          <p:cNvPr id="6" name="Rectangle 5"/>
          <p:cNvSpPr/>
          <p:nvPr/>
        </p:nvSpPr>
        <p:spPr>
          <a:xfrm>
            <a:off x="7186919" y="4648200"/>
            <a:ext cx="1847685" cy="369332"/>
          </a:xfrm>
          <a:prstGeom prst="rect">
            <a:avLst/>
          </a:prstGeom>
        </p:spPr>
        <p:txBody>
          <a:bodyPr wrap="none">
            <a:spAutoFit/>
          </a:bodyPr>
          <a:lstStyle/>
          <a:p>
            <a:r>
              <a:rPr lang="en-US" dirty="0"/>
              <a:t>Bladder function</a:t>
            </a:r>
          </a:p>
        </p:txBody>
      </p:sp>
      <p:sp>
        <p:nvSpPr>
          <p:cNvPr id="7" name="Rectangle 6"/>
          <p:cNvSpPr/>
          <p:nvPr/>
        </p:nvSpPr>
        <p:spPr>
          <a:xfrm>
            <a:off x="7172503" y="5486400"/>
            <a:ext cx="1682384" cy="369332"/>
          </a:xfrm>
          <a:prstGeom prst="rect">
            <a:avLst/>
          </a:prstGeom>
        </p:spPr>
        <p:txBody>
          <a:bodyPr wrap="none">
            <a:spAutoFit/>
          </a:bodyPr>
          <a:lstStyle/>
          <a:p>
            <a:r>
              <a:rPr lang="en-US" dirty="0"/>
              <a:t>Bowel function</a:t>
            </a:r>
          </a:p>
        </p:txBody>
      </p:sp>
      <p:cxnSp>
        <p:nvCxnSpPr>
          <p:cNvPr id="9" name="Straight Arrow Connector 8"/>
          <p:cNvCxnSpPr>
            <a:endCxn id="4" idx="1"/>
          </p:cNvCxnSpPr>
          <p:nvPr/>
        </p:nvCxnSpPr>
        <p:spPr>
          <a:xfrm flipV="1">
            <a:off x="5410200" y="2546866"/>
            <a:ext cx="1754675" cy="18466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5" idx="1"/>
          </p:cNvCxnSpPr>
          <p:nvPr/>
        </p:nvCxnSpPr>
        <p:spPr>
          <a:xfrm>
            <a:off x="5791200" y="4026584"/>
            <a:ext cx="1395719" cy="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791200" y="4832866"/>
            <a:ext cx="1373675" cy="18466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5410200" y="5671066"/>
            <a:ext cx="1762303" cy="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7692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14400"/>
            <a:ext cx="8229600" cy="1069848"/>
          </a:xfrm>
        </p:spPr>
        <p:txBody>
          <a:bodyPr/>
          <a:lstStyle/>
          <a:p>
            <a:r>
              <a:rPr lang="en-US" dirty="0" smtClean="0"/>
              <a:t>Spinal Cord Testing</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a:p>
        </p:txBody>
      </p:sp>
      <p:pic>
        <p:nvPicPr>
          <p:cNvPr id="260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8382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96245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 y="914400"/>
            <a:ext cx="8229600" cy="1069848"/>
          </a:xfrm>
        </p:spPr>
        <p:txBody>
          <a:bodyPr/>
          <a:lstStyle/>
          <a:p>
            <a:r>
              <a:rPr lang="en-US" dirty="0" smtClean="0"/>
              <a:t>Reassessments: Neurological</a:t>
            </a:r>
            <a:endParaRPr lang="en-US" dirty="0"/>
          </a:p>
        </p:txBody>
      </p:sp>
      <p:sp>
        <p:nvSpPr>
          <p:cNvPr id="3" name="Footer Placeholder 2"/>
          <p:cNvSpPr>
            <a:spLocks noGrp="1"/>
          </p:cNvSpPr>
          <p:nvPr>
            <p:ph type="ftr" sz="quarter" idx="11"/>
          </p:nvPr>
        </p:nvSpPr>
        <p:spPr/>
        <p:txBody>
          <a:bodyPr/>
          <a:lstStyle/>
          <a:p>
            <a:r>
              <a:rPr lang="en-US" smtClean="0"/>
              <a:t>City Wide ED Orientation, June 2015</a:t>
            </a:r>
            <a:endParaRPr lang="en-CA"/>
          </a:p>
        </p:txBody>
      </p:sp>
      <p:sp>
        <p:nvSpPr>
          <p:cNvPr id="4" name="TextBox 3"/>
          <p:cNvSpPr txBox="1"/>
          <p:nvPr/>
        </p:nvSpPr>
        <p:spPr>
          <a:xfrm>
            <a:off x="76200" y="2133599"/>
            <a:ext cx="8811899" cy="3970318"/>
          </a:xfrm>
          <a:prstGeom prst="rect">
            <a:avLst/>
          </a:prstGeom>
          <a:noFill/>
        </p:spPr>
        <p:txBody>
          <a:bodyPr wrap="none" rtlCol="0">
            <a:spAutoFit/>
          </a:bodyPr>
          <a:lstStyle/>
          <a:p>
            <a:pPr marL="285750" indent="-285750">
              <a:buFont typeface="Wingdings" pitchFamily="2" charset="2"/>
              <a:buChar char="Ø"/>
            </a:pPr>
            <a:r>
              <a:rPr lang="en-US" sz="2800" dirty="0" smtClean="0"/>
              <a:t>Full head-to-toe assessment at least q shift </a:t>
            </a:r>
          </a:p>
          <a:p>
            <a:pPr marL="285750" indent="-285750">
              <a:buFont typeface="Wingdings" pitchFamily="2" charset="2"/>
              <a:buChar char="Ø"/>
            </a:pPr>
            <a:r>
              <a:rPr lang="en-US" sz="2800" dirty="0" smtClean="0"/>
              <a:t>Check stable patients at least q1h</a:t>
            </a:r>
          </a:p>
          <a:p>
            <a:pPr marL="285750" indent="-285750">
              <a:buFont typeface="Wingdings" pitchFamily="2" charset="2"/>
              <a:buChar char="Ø"/>
            </a:pPr>
            <a:r>
              <a:rPr lang="en-US" sz="2800" dirty="0" smtClean="0"/>
              <a:t>Reassess stable patients: vitals, GCS, SCT at least</a:t>
            </a:r>
          </a:p>
          <a:p>
            <a:r>
              <a:rPr lang="en-US" sz="2800" dirty="0"/>
              <a:t> </a:t>
            </a:r>
            <a:r>
              <a:rPr lang="en-US" sz="2800" dirty="0" smtClean="0"/>
              <a:t>  q4h &amp; document</a:t>
            </a:r>
          </a:p>
          <a:p>
            <a:pPr marL="457200" indent="-457200">
              <a:buFont typeface="Wingdings" pitchFamily="2" charset="2"/>
              <a:buChar char="Ø"/>
            </a:pPr>
            <a:r>
              <a:rPr lang="en-US" sz="2800" dirty="0" smtClean="0"/>
              <a:t>All patients with IVs, </a:t>
            </a:r>
            <a:r>
              <a:rPr lang="en-US" sz="2800" dirty="0" err="1" smtClean="0"/>
              <a:t>foleys</a:t>
            </a:r>
            <a:r>
              <a:rPr lang="en-US" sz="2800" dirty="0" smtClean="0"/>
              <a:t>, alteration if fluid status</a:t>
            </a:r>
          </a:p>
          <a:p>
            <a:r>
              <a:rPr lang="en-US" sz="2800" dirty="0"/>
              <a:t> </a:t>
            </a:r>
            <a:r>
              <a:rPr lang="en-US" sz="2800" dirty="0" smtClean="0"/>
              <a:t>   must have fluid balance documentation completed</a:t>
            </a:r>
          </a:p>
          <a:p>
            <a:r>
              <a:rPr lang="en-US" sz="2800" dirty="0"/>
              <a:t> </a:t>
            </a:r>
            <a:r>
              <a:rPr lang="en-US" sz="2800" dirty="0" smtClean="0"/>
              <a:t>   minimally q-shift. </a:t>
            </a:r>
          </a:p>
          <a:p>
            <a:pPr marL="457200" indent="-457200">
              <a:buFont typeface="Wingdings" pitchFamily="2" charset="2"/>
              <a:buChar char="Ø"/>
            </a:pPr>
            <a:r>
              <a:rPr lang="en-US" sz="2800" b="1" i="1" dirty="0" smtClean="0"/>
              <a:t>You must know your patients, and </a:t>
            </a:r>
          </a:p>
          <a:p>
            <a:r>
              <a:rPr lang="en-US" sz="2800" b="1" i="1" dirty="0"/>
              <a:t> </a:t>
            </a:r>
            <a:r>
              <a:rPr lang="en-US" sz="2800" b="1" i="1" dirty="0" smtClean="0"/>
              <a:t>    communicate &amp; document accordingly. </a:t>
            </a:r>
            <a:endParaRPr lang="en-US" sz="2800" b="1" i="1" dirty="0"/>
          </a:p>
        </p:txBody>
      </p:sp>
    </p:spTree>
    <p:extLst>
      <p:ext uri="{BB962C8B-B14F-4D97-AF65-F5344CB8AC3E}">
        <p14:creationId xmlns:p14="http://schemas.microsoft.com/office/powerpoint/2010/main" val="23511450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pic>
        <p:nvPicPr>
          <p:cNvPr id="262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86013">
            <a:off x="876692" y="2707367"/>
            <a:ext cx="3657599" cy="297180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8471">
            <a:off x="5018282" y="1309456"/>
            <a:ext cx="3058646" cy="272450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8721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3" y="838200"/>
            <a:ext cx="8229600" cy="1069848"/>
          </a:xfrm>
        </p:spPr>
        <p:txBody>
          <a:bodyPr/>
          <a:lstStyle/>
          <a:p>
            <a:r>
              <a:rPr lang="en-US" dirty="0" smtClean="0"/>
              <a:t>References</a:t>
            </a:r>
            <a:endParaRPr lang="en-US" dirty="0"/>
          </a:p>
        </p:txBody>
      </p:sp>
      <p:sp>
        <p:nvSpPr>
          <p:cNvPr id="3" name="Footer Placeholder 2"/>
          <p:cNvSpPr>
            <a:spLocks noGrp="1"/>
          </p:cNvSpPr>
          <p:nvPr>
            <p:ph type="ftr" sz="quarter" idx="11"/>
          </p:nvPr>
        </p:nvSpPr>
        <p:spPr>
          <a:xfrm>
            <a:off x="6477000" y="612648"/>
            <a:ext cx="2286000" cy="457200"/>
          </a:xfrm>
        </p:spPr>
        <p:txBody>
          <a:bodyPr/>
          <a:lstStyle/>
          <a:p>
            <a:r>
              <a:rPr lang="en-US" smtClean="0"/>
              <a:t>City Wide ED Orientation, June 2015</a:t>
            </a:r>
            <a:endParaRPr lang="en-CA" dirty="0"/>
          </a:p>
        </p:txBody>
      </p:sp>
      <p:sp>
        <p:nvSpPr>
          <p:cNvPr id="5" name="TextBox 4"/>
          <p:cNvSpPr txBox="1"/>
          <p:nvPr/>
        </p:nvSpPr>
        <p:spPr>
          <a:xfrm>
            <a:off x="0" y="1676400"/>
            <a:ext cx="8610600" cy="5047536"/>
          </a:xfrm>
          <a:prstGeom prst="rect">
            <a:avLst/>
          </a:prstGeom>
          <a:noFill/>
        </p:spPr>
        <p:txBody>
          <a:bodyPr wrap="square" rtlCol="0">
            <a:spAutoFit/>
          </a:bodyPr>
          <a:lstStyle/>
          <a:p>
            <a:r>
              <a:rPr kumimoji="1" lang="en-US" sz="1400" dirty="0">
                <a:latin typeface="+mj-lt"/>
              </a:rPr>
              <a:t>Calgary Emergency Medicine (2003) Pediatric Neurologic </a:t>
            </a:r>
            <a:r>
              <a:rPr kumimoji="1" lang="en-US" sz="1400" dirty="0" smtClean="0">
                <a:latin typeface="+mj-lt"/>
              </a:rPr>
              <a:t> Emergencies</a:t>
            </a:r>
            <a:r>
              <a:rPr kumimoji="1" lang="en-US" sz="1400" dirty="0">
                <a:latin typeface="+mj-lt"/>
              </a:rPr>
              <a:t>. Retrieved Jan 16, </a:t>
            </a:r>
            <a:endParaRPr kumimoji="1" lang="en-US" sz="1400" dirty="0" smtClean="0">
              <a:latin typeface="+mj-lt"/>
            </a:endParaRPr>
          </a:p>
          <a:p>
            <a:r>
              <a:rPr kumimoji="1" lang="en-US" sz="1400" dirty="0">
                <a:latin typeface="+mj-lt"/>
              </a:rPr>
              <a:t> </a:t>
            </a:r>
            <a:r>
              <a:rPr kumimoji="1" lang="en-US" sz="1400" dirty="0" smtClean="0">
                <a:latin typeface="+mj-lt"/>
              </a:rPr>
              <a:t>    2013 </a:t>
            </a:r>
            <a:r>
              <a:rPr kumimoji="1" lang="en-US" sz="1400" dirty="0">
                <a:latin typeface="+mj-lt"/>
              </a:rPr>
              <a:t>from  </a:t>
            </a:r>
            <a:r>
              <a:rPr kumimoji="1" lang="en-US" sz="1400" dirty="0" smtClean="0">
                <a:latin typeface="+mj-lt"/>
              </a:rPr>
              <a:t>calgaryem.com/files/pediatricneurologyemergencies2003.ppt</a:t>
            </a:r>
          </a:p>
          <a:p>
            <a:endParaRPr kumimoji="1" lang="en-US" sz="1400" b="1" dirty="0">
              <a:latin typeface="+mj-lt"/>
            </a:endParaRPr>
          </a:p>
          <a:p>
            <a:r>
              <a:rPr kumimoji="1" lang="en-US" sz="1400" dirty="0" err="1" smtClean="0">
                <a:latin typeface="+mj-lt"/>
              </a:rPr>
              <a:t>Caviness</a:t>
            </a:r>
            <a:r>
              <a:rPr kumimoji="1" lang="en-US" sz="1400" dirty="0" smtClean="0">
                <a:latin typeface="+mj-lt"/>
              </a:rPr>
              <a:t>, A. (2013). Spinal cord injury without radiographic abnormality in children. </a:t>
            </a:r>
            <a:r>
              <a:rPr kumimoji="1" lang="en-US" sz="1400" i="1" dirty="0" err="1" smtClean="0">
                <a:latin typeface="+mj-lt"/>
              </a:rPr>
              <a:t>UpToDate</a:t>
            </a:r>
            <a:r>
              <a:rPr kumimoji="1" lang="en-US" sz="1400" i="1" dirty="0" smtClean="0">
                <a:latin typeface="+mj-lt"/>
              </a:rPr>
              <a:t>.  </a:t>
            </a:r>
          </a:p>
          <a:p>
            <a:r>
              <a:rPr kumimoji="1" lang="en-US" sz="1400" i="1" dirty="0">
                <a:latin typeface="+mj-lt"/>
              </a:rPr>
              <a:t> </a:t>
            </a:r>
            <a:r>
              <a:rPr kumimoji="1" lang="en-US" sz="1400" i="1" dirty="0" smtClean="0">
                <a:latin typeface="+mj-lt"/>
              </a:rPr>
              <a:t>    </a:t>
            </a:r>
            <a:r>
              <a:rPr kumimoji="1" lang="en-US" sz="1400" dirty="0" smtClean="0">
                <a:latin typeface="+mj-lt"/>
              </a:rPr>
              <a:t>Retrieved Nov. 27, </a:t>
            </a:r>
            <a:r>
              <a:rPr kumimoji="1" lang="en-US" sz="1400" dirty="0">
                <a:latin typeface="+mj-lt"/>
              </a:rPr>
              <a:t>2013 from http://</a:t>
            </a:r>
            <a:r>
              <a:rPr kumimoji="1" lang="en-US" sz="1400" dirty="0" smtClean="0">
                <a:latin typeface="+mj-lt"/>
              </a:rPr>
              <a:t>www.uptodate.com/contents/spinal-cord-injury-without-</a:t>
            </a:r>
          </a:p>
          <a:p>
            <a:r>
              <a:rPr kumimoji="1" lang="en-US" sz="1400" dirty="0">
                <a:latin typeface="+mj-lt"/>
              </a:rPr>
              <a:t> </a:t>
            </a:r>
            <a:r>
              <a:rPr kumimoji="1" lang="en-US" sz="1400" dirty="0" smtClean="0">
                <a:latin typeface="+mj-lt"/>
              </a:rPr>
              <a:t>    radiographic-abnormality-</a:t>
            </a:r>
            <a:r>
              <a:rPr kumimoji="1" lang="en-US" sz="1400" dirty="0" err="1" smtClean="0">
                <a:latin typeface="+mj-lt"/>
              </a:rPr>
              <a:t>sciwora</a:t>
            </a:r>
            <a:r>
              <a:rPr kumimoji="1" lang="en-US" sz="1400" dirty="0" smtClean="0">
                <a:latin typeface="+mj-lt"/>
              </a:rPr>
              <a:t>-in-children</a:t>
            </a:r>
          </a:p>
          <a:p>
            <a:endParaRPr kumimoji="1" lang="en-US" sz="1400" dirty="0">
              <a:latin typeface="+mj-lt"/>
            </a:endParaRPr>
          </a:p>
          <a:p>
            <a:r>
              <a:rPr kumimoji="1" lang="en-US" sz="1400" dirty="0" smtClean="0">
                <a:latin typeface="+mj-lt"/>
              </a:rPr>
              <a:t>Emergency Nurses Association (2007). </a:t>
            </a:r>
            <a:r>
              <a:rPr kumimoji="1" lang="en-US" sz="1400" i="1" dirty="0" smtClean="0">
                <a:latin typeface="+mj-lt"/>
              </a:rPr>
              <a:t>Trauma Nursing Core Course, Provider Manual, 6</a:t>
            </a:r>
            <a:r>
              <a:rPr kumimoji="1" lang="en-US" sz="1400" i="1" baseline="30000" dirty="0" smtClean="0">
                <a:latin typeface="+mj-lt"/>
              </a:rPr>
              <a:t>th</a:t>
            </a:r>
            <a:r>
              <a:rPr kumimoji="1" lang="en-US" sz="1400" i="1" dirty="0" smtClean="0">
                <a:latin typeface="+mj-lt"/>
              </a:rPr>
              <a:t> ed. </a:t>
            </a:r>
            <a:endParaRPr kumimoji="1" lang="en-US" sz="1400" dirty="0" smtClean="0">
              <a:latin typeface="+mj-lt"/>
            </a:endParaRPr>
          </a:p>
          <a:p>
            <a:r>
              <a:rPr kumimoji="1" lang="en-US" sz="1400" dirty="0">
                <a:latin typeface="+mj-lt"/>
              </a:rPr>
              <a:t> </a:t>
            </a:r>
            <a:r>
              <a:rPr kumimoji="1" lang="en-US" sz="1400" dirty="0" smtClean="0">
                <a:latin typeface="+mj-lt"/>
              </a:rPr>
              <a:t>    Illinois: Des Plaines</a:t>
            </a:r>
            <a:endParaRPr kumimoji="1" lang="en-US" sz="1400" dirty="0">
              <a:latin typeface="+mj-lt"/>
            </a:endParaRPr>
          </a:p>
          <a:p>
            <a:endParaRPr lang="en-US" sz="1400" dirty="0" smtClean="0">
              <a:latin typeface="+mj-lt"/>
            </a:endParaRPr>
          </a:p>
          <a:p>
            <a:r>
              <a:rPr lang="en-US" sz="1400" dirty="0" smtClean="0">
                <a:latin typeface="+mj-lt"/>
              </a:rPr>
              <a:t>LHSC </a:t>
            </a:r>
            <a:r>
              <a:rPr lang="en-US" sz="1400" dirty="0">
                <a:latin typeface="+mj-lt"/>
              </a:rPr>
              <a:t>(</a:t>
            </a:r>
            <a:r>
              <a:rPr lang="en-US" sz="1400" dirty="0" err="1">
                <a:latin typeface="+mj-lt"/>
              </a:rPr>
              <a:t>n.d.</a:t>
            </a:r>
            <a:r>
              <a:rPr lang="en-US" sz="1400" dirty="0">
                <a:latin typeface="+mj-lt"/>
              </a:rPr>
              <a:t>). Neurological Assessment Tools. Retrieved Jan 16, 2013 </a:t>
            </a:r>
            <a:endParaRPr lang="en-US" sz="1400" dirty="0" smtClean="0">
              <a:latin typeface="+mj-lt"/>
            </a:endParaRPr>
          </a:p>
          <a:p>
            <a:r>
              <a:rPr lang="en-US" sz="1400" dirty="0">
                <a:latin typeface="+mj-lt"/>
              </a:rPr>
              <a:t> </a:t>
            </a:r>
            <a:r>
              <a:rPr lang="en-US" sz="1400" dirty="0" smtClean="0">
                <a:latin typeface="+mj-lt"/>
              </a:rPr>
              <a:t>    from http</a:t>
            </a:r>
            <a:r>
              <a:rPr lang="en-US" sz="1400" dirty="0">
                <a:latin typeface="+mj-lt"/>
              </a:rPr>
              <a:t>://</a:t>
            </a:r>
            <a:r>
              <a:rPr lang="en-US" sz="1400" dirty="0" smtClean="0">
                <a:latin typeface="+mj-lt"/>
              </a:rPr>
              <a:t>www.lhsc.on.ca/Health_Professionals/CCTC/standards/bedside_sheets_CCTC_July_20</a:t>
            </a:r>
          </a:p>
          <a:p>
            <a:endParaRPr lang="en-US" sz="1400" dirty="0">
              <a:latin typeface="+mj-lt"/>
            </a:endParaRPr>
          </a:p>
          <a:p>
            <a:r>
              <a:rPr lang="en-US" sz="1400" dirty="0" smtClean="0">
                <a:latin typeface="+mj-lt"/>
              </a:rPr>
              <a:t>LHSC (2001) </a:t>
            </a:r>
            <a:r>
              <a:rPr lang="en-US" sz="1400" dirty="0">
                <a:latin typeface="Trebuchet MS" pitchFamily="34" charset="0"/>
              </a:rPr>
              <a:t>EDUBRIEFS in </a:t>
            </a:r>
            <a:r>
              <a:rPr lang="en-US" sz="1400" dirty="0" smtClean="0">
                <a:latin typeface="Trebuchet MS" pitchFamily="34" charset="0"/>
              </a:rPr>
              <a:t>CCTC Cerebral </a:t>
            </a:r>
            <a:r>
              <a:rPr lang="en-US" sz="1400" dirty="0">
                <a:latin typeface="Trebuchet MS" pitchFamily="34" charset="0"/>
              </a:rPr>
              <a:t>Perfusion Pressure (CPP</a:t>
            </a:r>
            <a:r>
              <a:rPr lang="en-US" sz="1400" dirty="0" smtClean="0">
                <a:latin typeface="Trebuchet MS" pitchFamily="34" charset="0"/>
              </a:rPr>
              <a:t>). Retrieved Jan. 16, 2015 from</a:t>
            </a:r>
          </a:p>
          <a:p>
            <a:r>
              <a:rPr lang="en-US" sz="1400" dirty="0">
                <a:latin typeface="Trebuchet MS" pitchFamily="34" charset="0"/>
              </a:rPr>
              <a:t>     http://www.lhsc.on.ca/Health_Professionals/CCTC/edubriefs/cpp.htm</a:t>
            </a:r>
          </a:p>
          <a:p>
            <a:endParaRPr lang="en-US" sz="1400" dirty="0" smtClean="0">
              <a:latin typeface="+mj-lt"/>
            </a:endParaRPr>
          </a:p>
          <a:p>
            <a:r>
              <a:rPr lang="en-US" sz="1400" dirty="0" smtClean="0">
                <a:latin typeface="+mj-lt"/>
              </a:rPr>
              <a:t>McBride, W. (2011) Intracranial Epidural Hematoma in Adults. </a:t>
            </a:r>
            <a:r>
              <a:rPr lang="en-US" sz="1400" i="1" dirty="0" err="1" smtClean="0">
                <a:latin typeface="+mj-lt"/>
              </a:rPr>
              <a:t>UpToDate</a:t>
            </a:r>
            <a:r>
              <a:rPr lang="en-US" sz="1400" i="1" dirty="0" smtClean="0">
                <a:latin typeface="+mj-lt"/>
              </a:rPr>
              <a:t>. </a:t>
            </a:r>
            <a:r>
              <a:rPr lang="en-US" sz="1400" dirty="0" smtClean="0">
                <a:latin typeface="+mj-lt"/>
              </a:rPr>
              <a:t>Retrieved April 29, 2013 from</a:t>
            </a:r>
          </a:p>
          <a:p>
            <a:r>
              <a:rPr lang="en-US" sz="1400" dirty="0">
                <a:latin typeface="+mj-lt"/>
              </a:rPr>
              <a:t>     http://</a:t>
            </a:r>
            <a:r>
              <a:rPr lang="en-US" sz="1400" dirty="0" smtClean="0">
                <a:latin typeface="+mj-lt"/>
              </a:rPr>
              <a:t>www.uptodate.com/contents/intracranial-epidural-hematoma-in-</a:t>
            </a:r>
          </a:p>
          <a:p>
            <a:r>
              <a:rPr lang="en-US" sz="1400" dirty="0">
                <a:latin typeface="+mj-lt"/>
              </a:rPr>
              <a:t> </a:t>
            </a:r>
            <a:r>
              <a:rPr lang="en-US" sz="1400" dirty="0" smtClean="0">
                <a:latin typeface="+mj-lt"/>
              </a:rPr>
              <a:t>    </a:t>
            </a:r>
            <a:r>
              <a:rPr lang="en-US" sz="1400" dirty="0" err="1" smtClean="0">
                <a:latin typeface="+mj-lt"/>
              </a:rPr>
              <a:t>adults?source</a:t>
            </a:r>
            <a:r>
              <a:rPr lang="en-US" sz="1400" dirty="0" smtClean="0">
                <a:latin typeface="+mj-lt"/>
              </a:rPr>
              <a:t>=</a:t>
            </a:r>
            <a:r>
              <a:rPr lang="en-US" sz="1400" dirty="0" err="1" smtClean="0">
                <a:latin typeface="+mj-lt"/>
              </a:rPr>
              <a:t>search_result&amp;search</a:t>
            </a:r>
            <a:r>
              <a:rPr lang="en-US" sz="1400" dirty="0" smtClean="0">
                <a:latin typeface="+mj-lt"/>
              </a:rPr>
              <a:t>=</a:t>
            </a:r>
            <a:r>
              <a:rPr lang="en-US" sz="1400" dirty="0" err="1" smtClean="0">
                <a:latin typeface="+mj-lt"/>
              </a:rPr>
              <a:t>epidural+bleed&amp;selectedTitle</a:t>
            </a:r>
            <a:r>
              <a:rPr lang="en-US" sz="1400" dirty="0" smtClean="0">
                <a:latin typeface="+mj-lt"/>
              </a:rPr>
              <a:t>=1%7E150)</a:t>
            </a:r>
          </a:p>
          <a:p>
            <a:endParaRPr lang="en-US" sz="1400" dirty="0">
              <a:latin typeface="+mj-lt"/>
            </a:endParaRPr>
          </a:p>
          <a:p>
            <a:r>
              <a:rPr lang="en-US" sz="1400" dirty="0" smtClean="0">
                <a:latin typeface="+mj-lt"/>
              </a:rPr>
              <a:t>McCaffrey, P. (2008). </a:t>
            </a:r>
            <a:r>
              <a:rPr lang="en-US" sz="1400" i="1" dirty="0" smtClean="0">
                <a:latin typeface="+mj-lt"/>
              </a:rPr>
              <a:t>The Meninges and Cerebrospinal Fluid. </a:t>
            </a:r>
            <a:r>
              <a:rPr lang="en-US" sz="1400" dirty="0" smtClean="0">
                <a:latin typeface="+mj-lt"/>
              </a:rPr>
              <a:t>Retrieved April 29, 2013 from</a:t>
            </a:r>
          </a:p>
          <a:p>
            <a:r>
              <a:rPr lang="en-US" sz="1400" dirty="0">
                <a:latin typeface="+mj-lt"/>
              </a:rPr>
              <a:t>     http://www.csuchico.edu/~pmccaffrey/syllabi/CMSD%20320/362unit3.html</a:t>
            </a:r>
            <a:endParaRPr lang="en-US" sz="1400" dirty="0" smtClean="0">
              <a:latin typeface="+mj-lt"/>
            </a:endParaRPr>
          </a:p>
          <a:p>
            <a:endParaRPr lang="en-US" sz="1400" dirty="0" smtClean="0">
              <a:latin typeface="+mj-lt"/>
            </a:endParaRPr>
          </a:p>
        </p:txBody>
      </p:sp>
    </p:spTree>
    <p:extLst>
      <p:ext uri="{BB962C8B-B14F-4D97-AF65-F5344CB8AC3E}">
        <p14:creationId xmlns:p14="http://schemas.microsoft.com/office/powerpoint/2010/main" val="14396368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
        <p:nvSpPr>
          <p:cNvPr id="4" name="Rectangle 3"/>
          <p:cNvSpPr/>
          <p:nvPr/>
        </p:nvSpPr>
        <p:spPr>
          <a:xfrm>
            <a:off x="152400" y="2209800"/>
            <a:ext cx="8686800" cy="2246769"/>
          </a:xfrm>
          <a:prstGeom prst="rect">
            <a:avLst/>
          </a:prstGeom>
        </p:spPr>
        <p:txBody>
          <a:bodyPr wrap="square">
            <a:spAutoFit/>
          </a:bodyPr>
          <a:lstStyle/>
          <a:p>
            <a:r>
              <a:rPr lang="en-US" sz="1400" dirty="0" smtClean="0"/>
              <a:t>McLeish, J. (2012).  </a:t>
            </a:r>
            <a:r>
              <a:rPr lang="en-US" sz="1400" i="1" dirty="0" smtClean="0"/>
              <a:t>Brain Injury Series Part 2: The Ways a Brain Can Be Injured.</a:t>
            </a:r>
            <a:r>
              <a:rPr lang="en-US" sz="1400" dirty="0"/>
              <a:t> </a:t>
            </a:r>
            <a:r>
              <a:rPr lang="en-US" sz="1400" dirty="0" smtClean="0"/>
              <a:t>Retrieved May 14, 2015</a:t>
            </a:r>
          </a:p>
          <a:p>
            <a:r>
              <a:rPr lang="en-US" sz="1400" dirty="0"/>
              <a:t>     from http://</a:t>
            </a:r>
            <a:r>
              <a:rPr lang="en-US" sz="1400" dirty="0" smtClean="0"/>
              <a:t>blog.mcleishorlando.com/blog/brain-injury-series-part-2-the-ways-a-brain-can-be-</a:t>
            </a:r>
          </a:p>
          <a:p>
            <a:r>
              <a:rPr lang="en-US" sz="1400" dirty="0"/>
              <a:t> </a:t>
            </a:r>
            <a:r>
              <a:rPr lang="en-US" sz="1400" dirty="0" smtClean="0"/>
              <a:t>    injured</a:t>
            </a:r>
            <a:r>
              <a:rPr lang="en-US" sz="1400" dirty="0"/>
              <a:t>/#more-1092</a:t>
            </a:r>
            <a:endParaRPr lang="en-US" sz="1400" dirty="0" smtClean="0"/>
          </a:p>
          <a:p>
            <a:endParaRPr lang="en-US" sz="1400" dirty="0" smtClean="0"/>
          </a:p>
          <a:p>
            <a:r>
              <a:rPr lang="en-US" sz="1400" dirty="0" smtClean="0"/>
              <a:t>National Emergency Nurses Association (2014). </a:t>
            </a:r>
            <a:r>
              <a:rPr lang="en-US" sz="1400" i="1" dirty="0" smtClean="0"/>
              <a:t>Emergency Nursing </a:t>
            </a:r>
          </a:p>
          <a:p>
            <a:r>
              <a:rPr lang="en-US" sz="1400" i="1" dirty="0"/>
              <a:t> </a:t>
            </a:r>
            <a:r>
              <a:rPr lang="en-US" sz="1400" i="1" dirty="0" smtClean="0"/>
              <a:t>    Core Competencies. </a:t>
            </a:r>
            <a:r>
              <a:rPr lang="en-US" sz="1400" dirty="0" smtClean="0"/>
              <a:t> Retrieved May 7, 2015, from</a:t>
            </a:r>
          </a:p>
          <a:p>
            <a:r>
              <a:rPr lang="en-US" sz="1400" dirty="0"/>
              <a:t> </a:t>
            </a:r>
            <a:r>
              <a:rPr lang="en-US" sz="1400" dirty="0" smtClean="0"/>
              <a:t>     </a:t>
            </a:r>
            <a:r>
              <a:rPr lang="en-US" sz="1400" dirty="0"/>
              <a:t>http://</a:t>
            </a:r>
            <a:r>
              <a:rPr lang="en-US" sz="1400" dirty="0" smtClean="0"/>
              <a:t>nena.ca/w/wp-content/uploads/2014/11/NENA-Core-Competencies.pdf</a:t>
            </a:r>
          </a:p>
          <a:p>
            <a:r>
              <a:rPr lang="en-US" sz="1400" dirty="0"/>
              <a:t> </a:t>
            </a:r>
            <a:r>
              <a:rPr lang="en-US" sz="1400" dirty="0" smtClean="0"/>
              <a:t>    </a:t>
            </a:r>
            <a:endParaRPr lang="en-US" sz="1400" dirty="0"/>
          </a:p>
          <a:p>
            <a:r>
              <a:rPr lang="en-US" sz="1400" dirty="0" err="1" smtClean="0"/>
              <a:t>Neurotrauma</a:t>
            </a:r>
            <a:r>
              <a:rPr lang="en-US" sz="1400" dirty="0" smtClean="0"/>
              <a:t> </a:t>
            </a:r>
            <a:r>
              <a:rPr lang="en-US" sz="1400" dirty="0"/>
              <a:t>(2000). Cerebral Perfusion Pressure. Retrieved April </a:t>
            </a:r>
            <a:r>
              <a:rPr lang="en-US" sz="1400" dirty="0" smtClean="0"/>
              <a:t>30, 2013 </a:t>
            </a:r>
            <a:r>
              <a:rPr lang="en-US" sz="1400" dirty="0"/>
              <a:t>from </a:t>
            </a:r>
            <a:endParaRPr lang="en-US" sz="1400" dirty="0" smtClean="0"/>
          </a:p>
          <a:p>
            <a:r>
              <a:rPr lang="en-US" sz="1400" dirty="0"/>
              <a:t> </a:t>
            </a:r>
            <a:r>
              <a:rPr lang="en-US" sz="1400" dirty="0" smtClean="0"/>
              <a:t>    http</a:t>
            </a:r>
            <a:r>
              <a:rPr lang="en-US" sz="1400" dirty="0"/>
              <a:t>://www.trauma.org/archive/neuro/cpp.html</a:t>
            </a:r>
          </a:p>
        </p:txBody>
      </p:sp>
    </p:spTree>
    <p:extLst>
      <p:ext uri="{BB962C8B-B14F-4D97-AF65-F5344CB8AC3E}">
        <p14:creationId xmlns:p14="http://schemas.microsoft.com/office/powerpoint/2010/main" val="3596664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228600" y="685800"/>
            <a:ext cx="8229600" cy="884238"/>
          </a:xfrm>
        </p:spPr>
        <p:txBody>
          <a:bodyPr/>
          <a:lstStyle/>
          <a:p>
            <a:r>
              <a:rPr lang="en-US" dirty="0"/>
              <a:t>CSF</a:t>
            </a:r>
          </a:p>
        </p:txBody>
      </p:sp>
      <p:sp>
        <p:nvSpPr>
          <p:cNvPr id="221187" name="Rectangle 3"/>
          <p:cNvSpPr>
            <a:spLocks noGrp="1" noChangeArrowheads="1"/>
          </p:cNvSpPr>
          <p:nvPr>
            <p:ph idx="1"/>
          </p:nvPr>
        </p:nvSpPr>
        <p:spPr>
          <a:xfrm>
            <a:off x="-152400" y="1088571"/>
            <a:ext cx="8382000" cy="5867400"/>
          </a:xfrm>
        </p:spPr>
        <p:txBody>
          <a:bodyPr/>
          <a:lstStyle/>
          <a:p>
            <a:pPr>
              <a:buFont typeface="Wingdings" pitchFamily="2" charset="2"/>
              <a:buChar char="Ø"/>
            </a:pPr>
            <a:endParaRPr lang="en-US" dirty="0" smtClean="0">
              <a:latin typeface="Tahoma" pitchFamily="34" charset="0"/>
              <a:cs typeface="Tahoma" pitchFamily="34" charset="0"/>
            </a:endParaRPr>
          </a:p>
          <a:p>
            <a:pPr>
              <a:buFont typeface="Wingdings" pitchFamily="2" charset="2"/>
              <a:buChar char="Ø"/>
            </a:pPr>
            <a:r>
              <a:rPr lang="en-US" dirty="0" smtClean="0">
                <a:latin typeface="Tahoma" pitchFamily="34" charset="0"/>
                <a:cs typeface="Tahoma" pitchFamily="34" charset="0"/>
              </a:rPr>
              <a:t>Within </a:t>
            </a:r>
            <a:r>
              <a:rPr lang="en-US" dirty="0">
                <a:latin typeface="Tahoma" pitchFamily="34" charset="0"/>
                <a:cs typeface="Tahoma" pitchFamily="34" charset="0"/>
              </a:rPr>
              <a:t>the brain a series of interconnected cavities ventricles produce cerebral spinal fluid (CSF) at a rate </a:t>
            </a:r>
            <a:r>
              <a:rPr lang="en-US" dirty="0" smtClean="0">
                <a:latin typeface="Tahoma" pitchFamily="34" charset="0"/>
                <a:cs typeface="Tahoma" pitchFamily="34" charset="0"/>
              </a:rPr>
              <a:t>15 </a:t>
            </a:r>
            <a:r>
              <a:rPr lang="en-US" dirty="0">
                <a:latin typeface="Tahoma" pitchFamily="34" charset="0"/>
                <a:cs typeface="Tahoma" pitchFamily="34" charset="0"/>
              </a:rPr>
              <a:t>to </a:t>
            </a:r>
            <a:r>
              <a:rPr lang="en-US" dirty="0" smtClean="0">
                <a:latin typeface="Tahoma" pitchFamily="34" charset="0"/>
                <a:cs typeface="Tahoma" pitchFamily="34" charset="0"/>
              </a:rPr>
              <a:t>20 mL/hr. </a:t>
            </a:r>
            <a:endParaRPr lang="en-US" dirty="0">
              <a:latin typeface="Tahoma" pitchFamily="34" charset="0"/>
              <a:cs typeface="Tahoma" pitchFamily="34" charset="0"/>
            </a:endParaRPr>
          </a:p>
          <a:p>
            <a:pPr>
              <a:buFont typeface="Wingdings" pitchFamily="2" charset="2"/>
              <a:buChar char="Ø"/>
            </a:pPr>
            <a:endParaRPr lang="en-US" dirty="0">
              <a:latin typeface="Tahoma" pitchFamily="34" charset="0"/>
              <a:cs typeface="Tahoma" pitchFamily="34" charset="0"/>
            </a:endParaRPr>
          </a:p>
          <a:p>
            <a:pPr>
              <a:buFont typeface="Wingdings" pitchFamily="2" charset="2"/>
              <a:buChar char="Ø"/>
            </a:pPr>
            <a:r>
              <a:rPr lang="en-US" dirty="0">
                <a:latin typeface="Tahoma" pitchFamily="34" charset="0"/>
                <a:cs typeface="Tahoma" pitchFamily="34" charset="0"/>
              </a:rPr>
              <a:t>CSF circulates around the brain in the subarachnoid space and through the central canal of the spinal cord</a:t>
            </a:r>
          </a:p>
          <a:p>
            <a:pPr>
              <a:buFont typeface="Wingdings" pitchFamily="2" charset="2"/>
              <a:buChar char="Ø"/>
            </a:pPr>
            <a:endParaRPr lang="en-US" dirty="0">
              <a:latin typeface="Tahoma" pitchFamily="34" charset="0"/>
              <a:cs typeface="Tahoma" pitchFamily="34" charset="0"/>
            </a:endParaRPr>
          </a:p>
          <a:p>
            <a:pPr>
              <a:buFont typeface="Wingdings" pitchFamily="2" charset="2"/>
              <a:buChar char="Ø"/>
            </a:pPr>
            <a:r>
              <a:rPr lang="en-US" dirty="0" smtClean="0">
                <a:latin typeface="Tahoma" pitchFamily="34" charset="0"/>
                <a:cs typeface="Tahoma" pitchFamily="34" charset="0"/>
              </a:rPr>
              <a:t>Functions include shock </a:t>
            </a:r>
            <a:r>
              <a:rPr lang="en-US" dirty="0">
                <a:latin typeface="Tahoma" pitchFamily="34" charset="0"/>
                <a:cs typeface="Tahoma" pitchFamily="34" charset="0"/>
              </a:rPr>
              <a:t>absorption, glucose transport, metabolic waste removal</a:t>
            </a:r>
          </a:p>
          <a:p>
            <a:endParaRPr lang="en-US" dirty="0"/>
          </a:p>
        </p:txBody>
      </p:sp>
      <p:sp>
        <p:nvSpPr>
          <p:cNvPr id="2" name="Footer Placeholder 1"/>
          <p:cNvSpPr>
            <a:spLocks noGrp="1"/>
          </p:cNvSpPr>
          <p:nvPr>
            <p:ph type="ftr" sz="quarter" idx="11"/>
          </p:nvPr>
        </p:nvSpPr>
        <p:spPr>
          <a:xfrm>
            <a:off x="6553200" y="609600"/>
            <a:ext cx="2554705" cy="457200"/>
          </a:xfrm>
        </p:spPr>
        <p:txBody>
          <a:bodyPr/>
          <a:lstStyle/>
          <a:p>
            <a:r>
              <a:rPr lang="en-US" smtClean="0"/>
              <a:t>City Wide ED Orientation, June 2015</a:t>
            </a:r>
            <a:endParaRPr lang="en-CA" dirty="0"/>
          </a:p>
        </p:txBody>
      </p:sp>
      <p:pic>
        <p:nvPicPr>
          <p:cNvPr id="246786" name="Picture 2" descr="cerebrospinal flu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06680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1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1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400800" y="609600"/>
            <a:ext cx="2743200" cy="457200"/>
          </a:xfrm>
        </p:spPr>
        <p:txBody>
          <a:bodyPr/>
          <a:lstStyle/>
          <a:p>
            <a:r>
              <a:rPr lang="en-US" smtClean="0"/>
              <a:t>City Wide ED Orientation, June 2015</a:t>
            </a:r>
            <a:endParaRPr lang="en-CA" dirty="0"/>
          </a:p>
        </p:txBody>
      </p:sp>
      <p:sp>
        <p:nvSpPr>
          <p:cNvPr id="325634" name="Rectangle 2"/>
          <p:cNvSpPr>
            <a:spLocks noGrp="1" noChangeArrowheads="1"/>
          </p:cNvSpPr>
          <p:nvPr>
            <p:ph type="body" sz="half" idx="4294967295"/>
          </p:nvPr>
        </p:nvSpPr>
        <p:spPr>
          <a:xfrm>
            <a:off x="0" y="762000"/>
            <a:ext cx="4343400" cy="4114800"/>
          </a:xfrm>
        </p:spPr>
        <p:txBody>
          <a:bodyPr>
            <a:noAutofit/>
          </a:bodyPr>
          <a:lstStyle/>
          <a:p>
            <a:pPr>
              <a:buFont typeface="Wingdings" pitchFamily="2" charset="2"/>
              <a:buNone/>
            </a:pPr>
            <a:r>
              <a:rPr lang="en-US" sz="4000" dirty="0">
                <a:latin typeface="+mj-lt"/>
                <a:cs typeface="Tahoma" pitchFamily="34" charset="0"/>
              </a:rPr>
              <a:t>M</a:t>
            </a:r>
            <a:r>
              <a:rPr lang="en-US" sz="4000" dirty="0" smtClean="0">
                <a:latin typeface="+mj-lt"/>
                <a:cs typeface="Tahoma" pitchFamily="34" charset="0"/>
              </a:rPr>
              <a:t>eninges</a:t>
            </a:r>
            <a:endParaRPr lang="en-US" sz="4000" dirty="0">
              <a:latin typeface="+mj-lt"/>
              <a:cs typeface="Tahoma" pitchFamily="34" charset="0"/>
            </a:endParaRPr>
          </a:p>
          <a:p>
            <a:pPr>
              <a:buFont typeface="Wingdings" pitchFamily="2" charset="2"/>
              <a:buNone/>
            </a:pPr>
            <a:endParaRPr lang="en-US" dirty="0">
              <a:latin typeface="Tahoma" pitchFamily="34" charset="0"/>
              <a:cs typeface="Tahoma" pitchFamily="34" charset="0"/>
            </a:endParaRPr>
          </a:p>
          <a:p>
            <a:pPr lvl="1"/>
            <a:endParaRPr lang="en-US" sz="3200" dirty="0">
              <a:solidFill>
                <a:schemeClr val="tx1"/>
              </a:solidFill>
              <a:latin typeface="Tahoma" pitchFamily="34" charset="0"/>
              <a:cs typeface="Tahoma" pitchFamily="34" charset="0"/>
            </a:endParaRPr>
          </a:p>
          <a:p>
            <a:pPr marL="411480" lvl="1" indent="0">
              <a:buNone/>
            </a:pPr>
            <a:endParaRPr lang="en-US" sz="3200" dirty="0">
              <a:solidFill>
                <a:schemeClr val="tx1"/>
              </a:solidFill>
              <a:latin typeface="Tahoma" pitchFamily="34" charset="0"/>
              <a:cs typeface="Tahoma" pitchFamily="34" charset="0"/>
            </a:endParaRPr>
          </a:p>
        </p:txBody>
      </p:sp>
      <p:pic>
        <p:nvPicPr>
          <p:cNvPr id="4" name="Picture 3" descr="Pixelated Brain: Module 1, Section 1 - The skull - Windows Internet Explorer"/>
          <p:cNvPicPr>
            <a:picLocks noChangeAspect="1"/>
          </p:cNvPicPr>
          <p:nvPr/>
        </p:nvPicPr>
        <p:blipFill rotWithShape="1">
          <a:blip r:embed="rId3">
            <a:extLst>
              <a:ext uri="{28A0092B-C50C-407E-A947-70E740481C1C}">
                <a14:useLocalDpi xmlns:a14="http://schemas.microsoft.com/office/drawing/2010/main" val="0"/>
              </a:ext>
            </a:extLst>
          </a:blip>
          <a:srcRect l="1663" t="31112" r="43801" b="17093"/>
          <a:stretch/>
        </p:blipFill>
        <p:spPr>
          <a:xfrm>
            <a:off x="668214" y="1387166"/>
            <a:ext cx="7408985" cy="542938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330277359"/>
              </p:ext>
            </p:extLst>
          </p:nvPr>
        </p:nvGraphicFramePr>
        <p:xfrm>
          <a:off x="609600" y="609600"/>
          <a:ext cx="80772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5257800" y="612648"/>
            <a:ext cx="28194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84" y="1066800"/>
            <a:ext cx="8229600" cy="1069848"/>
          </a:xfrm>
        </p:spPr>
        <p:txBody>
          <a:bodyPr/>
          <a:lstStyle/>
          <a:p>
            <a:r>
              <a:rPr lang="en-US" dirty="0" smtClean="0"/>
              <a:t>Autonomic Nervous System</a:t>
            </a:r>
            <a:endParaRPr lang="en-US" dirty="0"/>
          </a:p>
        </p:txBody>
      </p:sp>
      <p:sp>
        <p:nvSpPr>
          <p:cNvPr id="3" name="Footer Placeholder 2"/>
          <p:cNvSpPr>
            <a:spLocks noGrp="1"/>
          </p:cNvSpPr>
          <p:nvPr>
            <p:ph type="ftr" sz="quarter" idx="11"/>
          </p:nvPr>
        </p:nvSpPr>
        <p:spPr>
          <a:xfrm>
            <a:off x="6096000" y="609600"/>
            <a:ext cx="3048000" cy="457200"/>
          </a:xfrm>
        </p:spPr>
        <p:txBody>
          <a:bodyPr/>
          <a:lstStyle/>
          <a:p>
            <a:r>
              <a:rPr lang="en-US" smtClean="0"/>
              <a:t>City Wide ED Orientation, June 2015</a:t>
            </a:r>
            <a:endParaRPr lang="en-CA" dirty="0"/>
          </a:p>
        </p:txBody>
      </p:sp>
      <p:sp>
        <p:nvSpPr>
          <p:cNvPr id="4" name="TextBox 3"/>
          <p:cNvSpPr txBox="1"/>
          <p:nvPr/>
        </p:nvSpPr>
        <p:spPr>
          <a:xfrm>
            <a:off x="152400" y="2514600"/>
            <a:ext cx="8104847" cy="4401205"/>
          </a:xfrm>
          <a:prstGeom prst="rect">
            <a:avLst/>
          </a:prstGeom>
          <a:noFill/>
        </p:spPr>
        <p:txBody>
          <a:bodyPr wrap="none" rtlCol="0">
            <a:spAutoFit/>
          </a:bodyPr>
          <a:lstStyle/>
          <a:p>
            <a:pPr marL="285750" indent="-285750">
              <a:buFont typeface="Wingdings" pitchFamily="2" charset="2"/>
              <a:buChar char="Ø"/>
            </a:pPr>
            <a:r>
              <a:rPr lang="en-US" sz="2800" dirty="0" smtClean="0"/>
              <a:t>controls visceral functions</a:t>
            </a:r>
          </a:p>
          <a:p>
            <a:pPr marL="285750" indent="-285750">
              <a:buFont typeface="Wingdings" pitchFamily="2" charset="2"/>
              <a:buChar char="Ø"/>
            </a:pPr>
            <a:r>
              <a:rPr lang="en-US" sz="2800" dirty="0" smtClean="0"/>
              <a:t>mostly involuntary, but some control: breathing,</a:t>
            </a:r>
          </a:p>
          <a:p>
            <a:r>
              <a:rPr lang="en-US" sz="2800" dirty="0"/>
              <a:t> </a:t>
            </a:r>
            <a:r>
              <a:rPr lang="en-US" sz="2800" dirty="0" smtClean="0"/>
              <a:t>  swallowing</a:t>
            </a:r>
          </a:p>
          <a:p>
            <a:pPr marL="285750" indent="-285750">
              <a:buFont typeface="Wingdings" pitchFamily="2" charset="2"/>
              <a:buChar char="Ø"/>
            </a:pPr>
            <a:r>
              <a:rPr lang="en-US" sz="2800" dirty="0"/>
              <a:t>The ANS affects heart rate, digestion, </a:t>
            </a:r>
            <a:endParaRPr lang="en-US" sz="2800" dirty="0" smtClean="0"/>
          </a:p>
          <a:p>
            <a:r>
              <a:rPr lang="en-US" sz="2800" dirty="0"/>
              <a:t> </a:t>
            </a:r>
            <a:r>
              <a:rPr lang="en-US" sz="2800" dirty="0" smtClean="0"/>
              <a:t>  respiratory </a:t>
            </a:r>
            <a:r>
              <a:rPr lang="en-US" sz="2800" dirty="0"/>
              <a:t>rate, salivation, </a:t>
            </a:r>
            <a:endParaRPr lang="en-US" sz="2800" dirty="0" smtClean="0"/>
          </a:p>
          <a:p>
            <a:r>
              <a:rPr lang="en-US" sz="2800" dirty="0" smtClean="0"/>
              <a:t>   perspiration</a:t>
            </a:r>
            <a:r>
              <a:rPr lang="en-US" sz="2800" dirty="0"/>
              <a:t>, pupillary </a:t>
            </a:r>
            <a:r>
              <a:rPr lang="en-US" sz="2800" dirty="0" smtClean="0"/>
              <a:t>dilation</a:t>
            </a:r>
          </a:p>
          <a:p>
            <a:pPr marL="457200" indent="-457200">
              <a:buFont typeface="Wingdings" pitchFamily="2" charset="2"/>
              <a:buChar char="Ø"/>
            </a:pPr>
            <a:r>
              <a:rPr lang="en-US" sz="2800" dirty="0" smtClean="0"/>
              <a:t>Divided into Sympathetic and Parasympathetic </a:t>
            </a:r>
          </a:p>
          <a:p>
            <a:r>
              <a:rPr lang="en-US" sz="2800" dirty="0"/>
              <a:t> </a:t>
            </a:r>
            <a:r>
              <a:rPr lang="en-US" sz="2800" dirty="0" smtClean="0"/>
              <a:t>   Nervous system</a:t>
            </a:r>
            <a:endParaRPr lang="en-US" sz="2800" dirty="0"/>
          </a:p>
          <a:p>
            <a:endParaRPr lang="en-US" sz="2800" dirty="0" smtClean="0"/>
          </a:p>
          <a:p>
            <a:r>
              <a:rPr lang="en-US" sz="2800" dirty="0" smtClean="0"/>
              <a:t>   </a:t>
            </a:r>
            <a:endParaRPr lang="en-US" sz="2800" dirty="0"/>
          </a:p>
        </p:txBody>
      </p:sp>
    </p:spTree>
    <p:extLst>
      <p:ext uri="{BB962C8B-B14F-4D97-AF65-F5344CB8AC3E}">
        <p14:creationId xmlns:p14="http://schemas.microsoft.com/office/powerpoint/2010/main" val="4276975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97874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749716" y="609600"/>
            <a:ext cx="2362200" cy="457200"/>
          </a:xfrm>
        </p:spPr>
        <p:txBody>
          <a:bodyPr/>
          <a:lstStyle/>
          <a:p>
            <a:r>
              <a:rPr lang="en-US" smtClean="0"/>
              <a:t>City Wide ED Orientation, June 2015</a:t>
            </a:r>
            <a:endParaRPr lang="en-CA" dirty="0"/>
          </a:p>
        </p:txBody>
      </p:sp>
      <p:pic>
        <p:nvPicPr>
          <p:cNvPr id="593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731519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734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Pressure Receptors</a:t>
            </a:r>
            <a:endParaRPr lang="en-US" dirty="0"/>
          </a:p>
        </p:txBody>
      </p:sp>
      <p:sp>
        <p:nvSpPr>
          <p:cNvPr id="3" name="Footer Placeholder 2"/>
          <p:cNvSpPr>
            <a:spLocks noGrp="1"/>
          </p:cNvSpPr>
          <p:nvPr>
            <p:ph type="ftr" sz="quarter" idx="11"/>
          </p:nvPr>
        </p:nvSpPr>
        <p:spPr/>
        <p:txBody>
          <a:bodyPr/>
          <a:lstStyle/>
          <a:p>
            <a:r>
              <a:rPr lang="en-US" smtClean="0"/>
              <a:t>City Wide ED Orientation, June 2015</a:t>
            </a:r>
            <a:endParaRPr lang="en-CA"/>
          </a:p>
        </p:txBody>
      </p:sp>
      <p:sp>
        <p:nvSpPr>
          <p:cNvPr id="4" name="TextBox 3"/>
          <p:cNvSpPr txBox="1"/>
          <p:nvPr/>
        </p:nvSpPr>
        <p:spPr>
          <a:xfrm>
            <a:off x="381000" y="2285999"/>
            <a:ext cx="8159862" cy="3108543"/>
          </a:xfrm>
          <a:prstGeom prst="rect">
            <a:avLst/>
          </a:prstGeom>
          <a:noFill/>
        </p:spPr>
        <p:txBody>
          <a:bodyPr wrap="none" rtlCol="0">
            <a:spAutoFit/>
          </a:bodyPr>
          <a:lstStyle/>
          <a:p>
            <a:pPr marL="285750" indent="-285750">
              <a:buFont typeface="Wingdings" pitchFamily="2" charset="2"/>
              <a:buChar char="Ø"/>
            </a:pPr>
            <a:r>
              <a:rPr lang="en-US" sz="2800" dirty="0" smtClean="0"/>
              <a:t>Baroreceptors are innervated by ANS, &amp; located </a:t>
            </a:r>
          </a:p>
          <a:p>
            <a:r>
              <a:rPr lang="en-US" sz="2800" dirty="0"/>
              <a:t> </a:t>
            </a:r>
            <a:r>
              <a:rPr lang="en-US" sz="2800" dirty="0" smtClean="0"/>
              <a:t>  in carotid sinus (internal carotid artery) </a:t>
            </a:r>
          </a:p>
          <a:p>
            <a:r>
              <a:rPr lang="en-US" sz="2800" dirty="0"/>
              <a:t> </a:t>
            </a:r>
            <a:r>
              <a:rPr lang="en-US" sz="2800" dirty="0" smtClean="0"/>
              <a:t>  &amp; in aortic arch wall.</a:t>
            </a:r>
          </a:p>
          <a:p>
            <a:pPr marL="285750" indent="-285750">
              <a:buFont typeface="Wingdings" pitchFamily="2" charset="2"/>
              <a:buChar char="Ø"/>
            </a:pPr>
            <a:r>
              <a:rPr lang="en-US" sz="2800" dirty="0"/>
              <a:t>W</a:t>
            </a:r>
            <a:r>
              <a:rPr lang="en-US" sz="2800" dirty="0" smtClean="0"/>
              <a:t>hen </a:t>
            </a:r>
            <a:r>
              <a:rPr lang="en-US" sz="2800" dirty="0" err="1" smtClean="0"/>
              <a:t>sBp</a:t>
            </a:r>
            <a:r>
              <a:rPr lang="en-US" sz="2800" dirty="0" smtClean="0"/>
              <a:t> drops below 60 mm Hg, </a:t>
            </a:r>
          </a:p>
          <a:p>
            <a:r>
              <a:rPr lang="en-US" sz="2800" dirty="0"/>
              <a:t> </a:t>
            </a:r>
            <a:r>
              <a:rPr lang="en-US" sz="2800" dirty="0" smtClean="0"/>
              <a:t>  baroreceptors are no longer </a:t>
            </a:r>
          </a:p>
          <a:p>
            <a:r>
              <a:rPr lang="en-US" sz="2800" dirty="0"/>
              <a:t> </a:t>
            </a:r>
            <a:r>
              <a:rPr lang="en-US" sz="2800" dirty="0" smtClean="0"/>
              <a:t>  stretched causing vasoconstriction </a:t>
            </a:r>
          </a:p>
          <a:p>
            <a:r>
              <a:rPr lang="en-US" sz="2800" dirty="0"/>
              <a:t> </a:t>
            </a:r>
            <a:r>
              <a:rPr lang="en-US" sz="2800" dirty="0" smtClean="0"/>
              <a:t>  and rise in BP. </a:t>
            </a:r>
            <a:endParaRPr lang="en-US" sz="2800" dirty="0"/>
          </a:p>
        </p:txBody>
      </p:sp>
      <p:sp>
        <p:nvSpPr>
          <p:cNvPr id="5" name="TextBox 4"/>
          <p:cNvSpPr txBox="1"/>
          <p:nvPr/>
        </p:nvSpPr>
        <p:spPr>
          <a:xfrm>
            <a:off x="381000" y="6553200"/>
            <a:ext cx="894797" cy="276999"/>
          </a:xfrm>
          <a:prstGeom prst="rect">
            <a:avLst/>
          </a:prstGeom>
          <a:noFill/>
        </p:spPr>
        <p:txBody>
          <a:bodyPr wrap="none" rtlCol="0">
            <a:spAutoFit/>
          </a:bodyPr>
          <a:lstStyle/>
          <a:p>
            <a:r>
              <a:rPr lang="en-US" sz="1200" dirty="0" smtClean="0"/>
              <a:t>ENA, 2007</a:t>
            </a:r>
            <a:endParaRPr lang="en-US" sz="1200" dirty="0"/>
          </a:p>
        </p:txBody>
      </p:sp>
      <p:pic>
        <p:nvPicPr>
          <p:cNvPr id="247810" name="Picture 2" descr="arterial barorecep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237793"/>
            <a:ext cx="2419350" cy="33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571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Somatic Nervous System</a:t>
            </a:r>
            <a:endParaRPr lang="en-US" dirty="0"/>
          </a:p>
        </p:txBody>
      </p:sp>
      <p:sp>
        <p:nvSpPr>
          <p:cNvPr id="3" name="Footer Placeholder 2"/>
          <p:cNvSpPr>
            <a:spLocks noGrp="1"/>
          </p:cNvSpPr>
          <p:nvPr>
            <p:ph type="ftr" sz="quarter" idx="11"/>
          </p:nvPr>
        </p:nvSpPr>
        <p:spPr>
          <a:xfrm>
            <a:off x="6781800" y="609600"/>
            <a:ext cx="2362200" cy="457200"/>
          </a:xfrm>
        </p:spPr>
        <p:txBody>
          <a:bodyPr/>
          <a:lstStyle/>
          <a:p>
            <a:r>
              <a:rPr lang="en-US" smtClean="0"/>
              <a:t>City Wide ED Orientation, June 2015</a:t>
            </a:r>
            <a:endParaRPr lang="en-CA" dirty="0"/>
          </a:p>
        </p:txBody>
      </p:sp>
      <p:sp>
        <p:nvSpPr>
          <p:cNvPr id="4" name="Rectangle 3"/>
          <p:cNvSpPr/>
          <p:nvPr/>
        </p:nvSpPr>
        <p:spPr>
          <a:xfrm>
            <a:off x="0" y="1981200"/>
            <a:ext cx="8001000" cy="3970318"/>
          </a:xfrm>
          <a:prstGeom prst="rect">
            <a:avLst/>
          </a:prstGeom>
        </p:spPr>
        <p:txBody>
          <a:bodyPr wrap="square">
            <a:spAutoFit/>
          </a:bodyPr>
          <a:lstStyle/>
          <a:p>
            <a:pPr marL="285750" indent="-285750">
              <a:buFont typeface="Wingdings" pitchFamily="2" charset="2"/>
              <a:buChar char="Ø"/>
            </a:pPr>
            <a:r>
              <a:rPr lang="en-US" sz="2800" dirty="0" smtClean="0"/>
              <a:t>responsible </a:t>
            </a:r>
            <a:r>
              <a:rPr lang="en-US" sz="2800" dirty="0"/>
              <a:t>for carrying motor and sensory information both to and from the central nervous </a:t>
            </a:r>
            <a:r>
              <a:rPr lang="en-US" sz="2800" dirty="0" smtClean="0"/>
              <a:t>system</a:t>
            </a:r>
          </a:p>
          <a:p>
            <a:endParaRPr lang="en-US" sz="2800" dirty="0" smtClean="0"/>
          </a:p>
          <a:p>
            <a:pPr marL="285750" indent="-285750">
              <a:buFont typeface="Wingdings" pitchFamily="2" charset="2"/>
              <a:buChar char="Ø"/>
            </a:pPr>
            <a:r>
              <a:rPr lang="en-US" sz="2800" dirty="0"/>
              <a:t>responsible for nearly all voluntary </a:t>
            </a:r>
            <a:endParaRPr lang="en-US" sz="2800" dirty="0" smtClean="0"/>
          </a:p>
          <a:p>
            <a:r>
              <a:rPr lang="en-US" sz="2800" dirty="0"/>
              <a:t> </a:t>
            </a:r>
            <a:r>
              <a:rPr lang="en-US" sz="2800" dirty="0" smtClean="0"/>
              <a:t>  muscle </a:t>
            </a:r>
            <a:r>
              <a:rPr lang="en-US" sz="2800" dirty="0"/>
              <a:t>movements as well as </a:t>
            </a:r>
            <a:r>
              <a:rPr lang="en-US" sz="2800" dirty="0" smtClean="0"/>
              <a:t>for</a:t>
            </a:r>
          </a:p>
          <a:p>
            <a:r>
              <a:rPr lang="en-US" sz="2800" dirty="0"/>
              <a:t> </a:t>
            </a:r>
            <a:r>
              <a:rPr lang="en-US" sz="2800" dirty="0" smtClean="0"/>
              <a:t>  processing sensory </a:t>
            </a:r>
            <a:r>
              <a:rPr lang="en-US" sz="2800" dirty="0"/>
              <a:t>information that </a:t>
            </a:r>
            <a:endParaRPr lang="en-US" sz="2800" dirty="0" smtClean="0"/>
          </a:p>
          <a:p>
            <a:r>
              <a:rPr lang="en-US" sz="2800" dirty="0"/>
              <a:t> </a:t>
            </a:r>
            <a:r>
              <a:rPr lang="en-US" sz="2800" dirty="0" smtClean="0"/>
              <a:t>  arrives </a:t>
            </a:r>
            <a:r>
              <a:rPr lang="en-US" sz="2800" dirty="0"/>
              <a:t>via </a:t>
            </a:r>
            <a:r>
              <a:rPr lang="en-US" sz="2800" dirty="0" smtClean="0"/>
              <a:t>external stimuli </a:t>
            </a:r>
            <a:r>
              <a:rPr lang="en-US" sz="2800" dirty="0"/>
              <a:t>including </a:t>
            </a:r>
            <a:endParaRPr lang="en-US" sz="2800" dirty="0" smtClean="0"/>
          </a:p>
          <a:p>
            <a:r>
              <a:rPr lang="en-US" sz="2800" dirty="0"/>
              <a:t> </a:t>
            </a:r>
            <a:r>
              <a:rPr lang="en-US" sz="2800" dirty="0" smtClean="0"/>
              <a:t>  hearing</a:t>
            </a:r>
            <a:r>
              <a:rPr lang="en-US" sz="2800" dirty="0"/>
              <a:t>, </a:t>
            </a:r>
            <a:r>
              <a:rPr lang="en-US" sz="2800" dirty="0" smtClean="0"/>
              <a:t>touch </a:t>
            </a:r>
            <a:r>
              <a:rPr lang="en-US" sz="2800" dirty="0"/>
              <a:t>and </a:t>
            </a:r>
            <a:r>
              <a:rPr lang="en-US" sz="2800" dirty="0" smtClean="0"/>
              <a:t>sight</a:t>
            </a:r>
          </a:p>
        </p:txBody>
      </p:sp>
      <p:pic>
        <p:nvPicPr>
          <p:cNvPr id="5" name="Picture 4" descr="The Somatic and Autonomic Nervous Systems - Bethopedia - Windows Internet Explorer"/>
          <p:cNvPicPr>
            <a:picLocks noChangeAspect="1"/>
          </p:cNvPicPr>
          <p:nvPr/>
        </p:nvPicPr>
        <p:blipFill rotWithShape="1">
          <a:blip r:embed="rId3">
            <a:extLst>
              <a:ext uri="{28A0092B-C50C-407E-A947-70E740481C1C}">
                <a14:useLocalDpi xmlns:a14="http://schemas.microsoft.com/office/drawing/2010/main" val="0"/>
              </a:ext>
            </a:extLst>
          </a:blip>
          <a:srcRect l="47625" t="32308" r="31930" b="27521"/>
          <a:stretch/>
        </p:blipFill>
        <p:spPr>
          <a:xfrm>
            <a:off x="6324600" y="2832259"/>
            <a:ext cx="2655277" cy="4025742"/>
          </a:xfrm>
          <a:prstGeom prst="rect">
            <a:avLst/>
          </a:prstGeom>
        </p:spPr>
      </p:pic>
    </p:spTree>
    <p:extLst>
      <p:ext uri="{BB962C8B-B14F-4D97-AF65-F5344CB8AC3E}">
        <p14:creationId xmlns:p14="http://schemas.microsoft.com/office/powerpoint/2010/main" val="727628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Somatic Nervous System</a:t>
            </a:r>
          </a:p>
        </p:txBody>
      </p:sp>
      <p:sp>
        <p:nvSpPr>
          <p:cNvPr id="3" name="Footer Placeholder 2"/>
          <p:cNvSpPr>
            <a:spLocks noGrp="1"/>
          </p:cNvSpPr>
          <p:nvPr>
            <p:ph type="ftr" sz="quarter" idx="11"/>
          </p:nvPr>
        </p:nvSpPr>
        <p:spPr>
          <a:xfrm>
            <a:off x="5257800" y="612648"/>
            <a:ext cx="3429000" cy="457200"/>
          </a:xfrm>
        </p:spPr>
        <p:txBody>
          <a:bodyPr/>
          <a:lstStyle/>
          <a:p>
            <a:r>
              <a:rPr lang="en-US" smtClean="0"/>
              <a:t>City Wide ED Orientation, June 2015</a:t>
            </a:r>
            <a:endParaRPr lang="en-CA" dirty="0"/>
          </a:p>
        </p:txBody>
      </p:sp>
      <p:sp>
        <p:nvSpPr>
          <p:cNvPr id="4" name="Rectangle 3"/>
          <p:cNvSpPr/>
          <p:nvPr/>
        </p:nvSpPr>
        <p:spPr>
          <a:xfrm>
            <a:off x="228600" y="2057400"/>
            <a:ext cx="7924800" cy="3970318"/>
          </a:xfrm>
          <a:prstGeom prst="rect">
            <a:avLst/>
          </a:prstGeom>
        </p:spPr>
        <p:txBody>
          <a:bodyPr wrap="square">
            <a:spAutoFit/>
          </a:bodyPr>
          <a:lstStyle/>
          <a:p>
            <a:pPr marL="285750" indent="-285750">
              <a:buFont typeface="Wingdings" pitchFamily="2" charset="2"/>
              <a:buChar char="Ø"/>
            </a:pPr>
            <a:r>
              <a:rPr lang="en-US" sz="2800" dirty="0"/>
              <a:t>two major types of neurons: sensory neurons that carry information from the nerves to the central nervous system, and motor neurons (or efferent neurons) that carry information from the brain and spinal cord to muscle fibers throughout the body.</a:t>
            </a:r>
          </a:p>
          <a:p>
            <a:pPr marL="285750" indent="-285750">
              <a:buFont typeface="Wingdings" pitchFamily="2" charset="2"/>
              <a:buChar char="Ø"/>
            </a:pPr>
            <a:r>
              <a:rPr lang="en-US" sz="2800" dirty="0"/>
              <a:t>is also associated with involuntary movements known as reflex arcs. (muscles move involuntarily without input from the brain)</a:t>
            </a:r>
          </a:p>
        </p:txBody>
      </p:sp>
    </p:spTree>
    <p:extLst>
      <p:ext uri="{BB962C8B-B14F-4D97-AF65-F5344CB8AC3E}">
        <p14:creationId xmlns:p14="http://schemas.microsoft.com/office/powerpoint/2010/main" val="203371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7086600" cy="7086600"/>
          </a:xfrm>
          <a:prstGeom prst="rect">
            <a:avLst/>
          </a:prstGeom>
        </p:spPr>
      </p:pic>
    </p:spTree>
    <p:extLst>
      <p:ext uri="{BB962C8B-B14F-4D97-AF65-F5344CB8AC3E}">
        <p14:creationId xmlns:p14="http://schemas.microsoft.com/office/powerpoint/2010/main" val="1183623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3" name="Picture 2" descr="Nervous System - Neuroanatomy - Peripheral Nervous System The peripheral nervous... - Windows Internet Explorer"/>
          <p:cNvPicPr>
            <a:picLocks noChangeAspect="1"/>
          </p:cNvPicPr>
          <p:nvPr/>
        </p:nvPicPr>
        <p:blipFill rotWithShape="1">
          <a:blip r:embed="rId2">
            <a:extLst>
              <a:ext uri="{28A0092B-C50C-407E-A947-70E740481C1C}">
                <a14:useLocalDpi xmlns:a14="http://schemas.microsoft.com/office/drawing/2010/main" val="0"/>
              </a:ext>
            </a:extLst>
          </a:blip>
          <a:srcRect l="29951" t="33162" r="31007" b="3931"/>
          <a:stretch/>
        </p:blipFill>
        <p:spPr>
          <a:xfrm>
            <a:off x="304800" y="0"/>
            <a:ext cx="8534400" cy="6820930"/>
          </a:xfrm>
          <a:prstGeom prst="rect">
            <a:avLst/>
          </a:prstGeom>
        </p:spPr>
      </p:pic>
    </p:spTree>
    <p:extLst>
      <p:ext uri="{BB962C8B-B14F-4D97-AF65-F5344CB8AC3E}">
        <p14:creationId xmlns:p14="http://schemas.microsoft.com/office/powerpoint/2010/main" val="1146076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257800" y="612648"/>
            <a:ext cx="2209800" cy="457200"/>
          </a:xfrm>
        </p:spPr>
        <p:txBody>
          <a:bodyPr/>
          <a:lstStyle/>
          <a:p>
            <a:r>
              <a:rPr lang="en-US" smtClean="0"/>
              <a:t>City Wide ED Orientation, June 2015</a:t>
            </a:r>
            <a:endParaRPr lang="en-CA" dirty="0"/>
          </a:p>
        </p:txBody>
      </p:sp>
      <p:sp>
        <p:nvSpPr>
          <p:cNvPr id="212994" name="Rectangle 2"/>
          <p:cNvSpPr>
            <a:spLocks noGrp="1" noChangeArrowheads="1"/>
          </p:cNvSpPr>
          <p:nvPr>
            <p:ph type="title" idx="4294967295"/>
          </p:nvPr>
        </p:nvSpPr>
        <p:spPr>
          <a:xfrm>
            <a:off x="0" y="685800"/>
            <a:ext cx="8229600" cy="1066800"/>
          </a:xfrm>
        </p:spPr>
        <p:txBody>
          <a:bodyPr>
            <a:normAutofit/>
          </a:bodyPr>
          <a:lstStyle/>
          <a:p>
            <a:r>
              <a:rPr lang="en-US" sz="5400" dirty="0"/>
              <a:t>CNS:  </a:t>
            </a:r>
            <a:r>
              <a:rPr lang="en-US" sz="5400" dirty="0" smtClean="0"/>
              <a:t>The </a:t>
            </a:r>
            <a:r>
              <a:rPr lang="en-US" sz="5400" dirty="0"/>
              <a:t>Brain</a:t>
            </a:r>
          </a:p>
        </p:txBody>
      </p:sp>
      <p:sp>
        <p:nvSpPr>
          <p:cNvPr id="212996" name="Rectangle 4"/>
          <p:cNvSpPr>
            <a:spLocks noGrp="1" noChangeArrowheads="1"/>
          </p:cNvSpPr>
          <p:nvPr>
            <p:ph sz="half" idx="4294967295"/>
          </p:nvPr>
        </p:nvSpPr>
        <p:spPr>
          <a:xfrm>
            <a:off x="381000" y="1790700"/>
            <a:ext cx="4495800" cy="4572000"/>
          </a:xfrm>
        </p:spPr>
        <p:txBody>
          <a:bodyPr>
            <a:normAutofit lnSpcReduction="10000"/>
          </a:bodyPr>
          <a:lstStyle/>
          <a:p>
            <a:pPr lvl="1"/>
            <a:endParaRPr lang="en-US" sz="2800" dirty="0"/>
          </a:p>
          <a:p>
            <a:pPr marL="109728" indent="0">
              <a:buNone/>
            </a:pPr>
            <a:r>
              <a:rPr lang="en-US" sz="4000" dirty="0"/>
              <a:t>most energy consuming tissue in the body</a:t>
            </a:r>
          </a:p>
          <a:p>
            <a:pPr lvl="1"/>
            <a:r>
              <a:rPr lang="en-US" sz="4000" dirty="0"/>
              <a:t>20% of Cardiac Output</a:t>
            </a:r>
          </a:p>
          <a:p>
            <a:pPr lvl="1"/>
            <a:r>
              <a:rPr lang="en-US" sz="4000" dirty="0"/>
              <a:t>20% oxygen supply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198" y="2115343"/>
            <a:ext cx="4311503" cy="321865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en-US" dirty="0"/>
              <a:t>The Lobes</a:t>
            </a:r>
          </a:p>
        </p:txBody>
      </p:sp>
      <p:sp>
        <p:nvSpPr>
          <p:cNvPr id="296963" name="Rectangle 3"/>
          <p:cNvSpPr>
            <a:spLocks noGrp="1" noChangeArrowheads="1"/>
          </p:cNvSpPr>
          <p:nvPr>
            <p:ph idx="1"/>
          </p:nvPr>
        </p:nvSpPr>
        <p:spPr>
          <a:xfrm>
            <a:off x="152400" y="2133600"/>
            <a:ext cx="8229600" cy="5486400"/>
          </a:xfrm>
        </p:spPr>
        <p:txBody>
          <a:bodyPr/>
          <a:lstStyle/>
          <a:p>
            <a:pPr marL="609600" indent="-609600">
              <a:buFont typeface="Wingdings" pitchFamily="2" charset="2"/>
              <a:buNone/>
            </a:pPr>
            <a:r>
              <a:rPr lang="en-US" dirty="0"/>
              <a:t>	</a:t>
            </a:r>
            <a:r>
              <a:rPr lang="en-US" b="1" dirty="0"/>
              <a:t>F</a:t>
            </a:r>
            <a:r>
              <a:rPr lang="en-US" b="1" dirty="0" smtClean="0"/>
              <a:t>our </a:t>
            </a:r>
            <a:r>
              <a:rPr lang="en-US" b="1" dirty="0"/>
              <a:t>distinct areas or </a:t>
            </a:r>
            <a:r>
              <a:rPr lang="en-US" b="1" dirty="0" smtClean="0"/>
              <a:t>lobes</a:t>
            </a:r>
          </a:p>
          <a:p>
            <a:pPr marL="609600" indent="-609600">
              <a:buFont typeface="Wingdings" pitchFamily="2" charset="2"/>
              <a:buNone/>
            </a:pPr>
            <a:endParaRPr lang="en-US" b="1" dirty="0" smtClean="0"/>
          </a:p>
          <a:p>
            <a:pPr marL="609600" indent="-609600">
              <a:buFont typeface="Wingdings" pitchFamily="2" charset="2"/>
              <a:buNone/>
            </a:pPr>
            <a:r>
              <a:rPr lang="en-US" b="1" dirty="0" smtClean="0"/>
              <a:t>Frontal lobe: </a:t>
            </a:r>
            <a:r>
              <a:rPr lang="en-US" dirty="0" smtClean="0"/>
              <a:t>movement, reasoning, </a:t>
            </a:r>
            <a:r>
              <a:rPr lang="en-US" dirty="0"/>
              <a:t>and planning</a:t>
            </a:r>
          </a:p>
          <a:p>
            <a:pPr marL="609600" indent="-609600">
              <a:buFont typeface="Wingdings" pitchFamily="2" charset="2"/>
              <a:buNone/>
            </a:pPr>
            <a:r>
              <a:rPr lang="en-US" b="1" dirty="0"/>
              <a:t>Parietal </a:t>
            </a:r>
            <a:r>
              <a:rPr lang="en-US" b="1" dirty="0" smtClean="0"/>
              <a:t>lobe</a:t>
            </a:r>
            <a:r>
              <a:rPr lang="en-US" dirty="0" smtClean="0"/>
              <a:t>: information processing, senses; pain &amp; touch processing</a:t>
            </a:r>
            <a:endParaRPr lang="en-US" dirty="0"/>
          </a:p>
          <a:p>
            <a:pPr marL="609600" indent="-609600">
              <a:buFont typeface="Wingdings" pitchFamily="2" charset="2"/>
              <a:buNone/>
            </a:pPr>
            <a:r>
              <a:rPr lang="en-US" b="1" dirty="0"/>
              <a:t>Temporal </a:t>
            </a:r>
            <a:r>
              <a:rPr lang="en-US" b="1" dirty="0" smtClean="0"/>
              <a:t>lobe</a:t>
            </a:r>
            <a:r>
              <a:rPr lang="en-US" dirty="0" smtClean="0"/>
              <a:t>: visual memories, language, interpretation</a:t>
            </a:r>
            <a:endParaRPr lang="en-US" dirty="0"/>
          </a:p>
          <a:p>
            <a:pPr marL="609600" indent="-609600">
              <a:buFont typeface="Wingdings" pitchFamily="2" charset="2"/>
              <a:buNone/>
            </a:pPr>
            <a:r>
              <a:rPr lang="en-US" b="1" dirty="0"/>
              <a:t>Occipital </a:t>
            </a:r>
            <a:r>
              <a:rPr lang="en-US" b="1" dirty="0" smtClean="0"/>
              <a:t>lobe</a:t>
            </a:r>
            <a:r>
              <a:rPr lang="en-US" dirty="0" smtClean="0"/>
              <a:t>: vision interpretation, shape recognition</a:t>
            </a:r>
            <a:endParaRPr lang="en-US" dirty="0"/>
          </a:p>
        </p:txBody>
      </p:sp>
      <p:sp>
        <p:nvSpPr>
          <p:cNvPr id="2" name="Footer Placeholder 1"/>
          <p:cNvSpPr>
            <a:spLocks noGrp="1"/>
          </p:cNvSpPr>
          <p:nvPr>
            <p:ph type="ftr" sz="quarter" idx="11"/>
          </p:nvPr>
        </p:nvSpPr>
        <p:spPr>
          <a:xfrm>
            <a:off x="6934200" y="609600"/>
            <a:ext cx="2209800" cy="457200"/>
          </a:xfrm>
        </p:spPr>
        <p:txBody>
          <a:bodyPr/>
          <a:lstStyle/>
          <a:p>
            <a:r>
              <a:rPr lang="en-US" smtClean="0"/>
              <a:t>City Wide ED Orientation, June 2015</a:t>
            </a:r>
            <a:endParaRPr lang="en-CA"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257800" y="612648"/>
            <a:ext cx="2895600" cy="457200"/>
          </a:xfrm>
        </p:spPr>
        <p:txBody>
          <a:bodyPr/>
          <a:lstStyle/>
          <a:p>
            <a:r>
              <a:rPr lang="en-US" smtClean="0"/>
              <a:t>City Wide ED Orientation, June 2015</a:t>
            </a:r>
            <a:endParaRPr lang="en-CA" dirty="0"/>
          </a:p>
        </p:txBody>
      </p:sp>
      <p:pic>
        <p:nvPicPr>
          <p:cNvPr id="247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809" y="1219200"/>
            <a:ext cx="5638800" cy="3505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075" y="4972050"/>
            <a:ext cx="244792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88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5133724"/>
            <a:ext cx="2676525"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610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0"/>
            <a:ext cx="8229600" cy="1069848"/>
          </a:xfrm>
        </p:spPr>
        <p:txBody>
          <a:bodyPr/>
          <a:lstStyle/>
          <a:p>
            <a:r>
              <a:rPr lang="en-US" dirty="0" smtClean="0"/>
              <a:t>Suture Lines</a:t>
            </a:r>
            <a:endParaRPr lang="en-US" dirty="0"/>
          </a:p>
        </p:txBody>
      </p:sp>
      <p:sp>
        <p:nvSpPr>
          <p:cNvPr id="3" name="Footer Placeholder 2"/>
          <p:cNvSpPr>
            <a:spLocks noGrp="1"/>
          </p:cNvSpPr>
          <p:nvPr>
            <p:ph type="ftr" sz="quarter" idx="11"/>
          </p:nvPr>
        </p:nvSpPr>
        <p:spPr>
          <a:xfrm>
            <a:off x="7010400" y="609600"/>
            <a:ext cx="2133600" cy="457200"/>
          </a:xfrm>
        </p:spPr>
        <p:txBody>
          <a:bodyPr/>
          <a:lstStyle/>
          <a:p>
            <a:r>
              <a:rPr lang="en-US" smtClean="0"/>
              <a:t>City Wide ED Orientation, June 2015</a:t>
            </a:r>
            <a:endParaRPr lang="en-CA" dirty="0"/>
          </a:p>
        </p:txBody>
      </p:sp>
      <p:sp>
        <p:nvSpPr>
          <p:cNvPr id="4" name="Rectangle 3"/>
          <p:cNvSpPr/>
          <p:nvPr/>
        </p:nvSpPr>
        <p:spPr>
          <a:xfrm>
            <a:off x="457200" y="2514600"/>
            <a:ext cx="8153400" cy="2246769"/>
          </a:xfrm>
          <a:prstGeom prst="rect">
            <a:avLst/>
          </a:prstGeom>
        </p:spPr>
        <p:txBody>
          <a:bodyPr wrap="square">
            <a:spAutoFit/>
          </a:bodyPr>
          <a:lstStyle/>
          <a:p>
            <a:r>
              <a:rPr lang="en-US" sz="2800" dirty="0"/>
              <a:t>Sutures: the sutures are not fused </a:t>
            </a:r>
            <a:endParaRPr lang="en-US" sz="2800" dirty="0" smtClean="0"/>
          </a:p>
          <a:p>
            <a:r>
              <a:rPr lang="en-US" sz="2800" dirty="0" smtClean="0"/>
              <a:t>completely </a:t>
            </a:r>
            <a:r>
              <a:rPr lang="en-US" sz="2800" dirty="0"/>
              <a:t>until age </a:t>
            </a:r>
            <a:r>
              <a:rPr lang="en-US" sz="2800" dirty="0" smtClean="0"/>
              <a:t>8—</a:t>
            </a:r>
          </a:p>
          <a:p>
            <a:r>
              <a:rPr lang="en-US" sz="2800" dirty="0" smtClean="0"/>
              <a:t>this </a:t>
            </a:r>
            <a:r>
              <a:rPr lang="en-US" sz="2800" dirty="0"/>
              <a:t>allows room for the brain to </a:t>
            </a:r>
            <a:endParaRPr lang="en-US" sz="2800" dirty="0" smtClean="0"/>
          </a:p>
          <a:p>
            <a:r>
              <a:rPr lang="en-US" sz="2800" dirty="0" smtClean="0"/>
              <a:t>swell if </a:t>
            </a:r>
            <a:r>
              <a:rPr lang="en-US" sz="2800" dirty="0"/>
              <a:t>injured, </a:t>
            </a:r>
            <a:r>
              <a:rPr lang="en-US" sz="2800" dirty="0" smtClean="0"/>
              <a:t>adults don’t</a:t>
            </a:r>
          </a:p>
          <a:p>
            <a:r>
              <a:rPr lang="en-US" sz="2800" dirty="0" smtClean="0"/>
              <a:t>have room for swelling. </a:t>
            </a:r>
            <a:endParaRPr lang="en-US" sz="2800" dirty="0"/>
          </a:p>
        </p:txBody>
      </p:sp>
      <p:pic>
        <p:nvPicPr>
          <p:cNvPr id="247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4893" y="4038600"/>
            <a:ext cx="27336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17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a:xfrm>
            <a:off x="457200" y="533400"/>
            <a:ext cx="8229600" cy="1069848"/>
          </a:xfrm>
        </p:spPr>
        <p:txBody>
          <a:bodyPr/>
          <a:lstStyle/>
          <a:p>
            <a:r>
              <a:rPr lang="en-US" dirty="0"/>
              <a:t>Cranial Nerves</a:t>
            </a:r>
          </a:p>
        </p:txBody>
      </p:sp>
      <p:sp>
        <p:nvSpPr>
          <p:cNvPr id="2" name="Footer Placeholder 1"/>
          <p:cNvSpPr>
            <a:spLocks noGrp="1"/>
          </p:cNvSpPr>
          <p:nvPr>
            <p:ph type="ftr" sz="quarter" idx="11"/>
          </p:nvPr>
        </p:nvSpPr>
        <p:spPr>
          <a:xfrm>
            <a:off x="5257800" y="612648"/>
            <a:ext cx="3276600" cy="457200"/>
          </a:xfrm>
        </p:spPr>
        <p:txBody>
          <a:bodyPr/>
          <a:lstStyle/>
          <a:p>
            <a:r>
              <a:rPr lang="en-US" smtClean="0"/>
              <a:t>City Wide ED Orientation, June 2015</a:t>
            </a:r>
            <a:endParaRPr lang="en-CA" dirty="0"/>
          </a:p>
        </p:txBody>
      </p:sp>
      <p:sp>
        <p:nvSpPr>
          <p:cNvPr id="222210" name="Rectangle 2"/>
          <p:cNvSpPr>
            <a:spLocks noGrp="1" noChangeArrowheads="1"/>
          </p:cNvSpPr>
          <p:nvPr>
            <p:ph type="body" sz="half" idx="4294967295"/>
          </p:nvPr>
        </p:nvSpPr>
        <p:spPr>
          <a:xfrm>
            <a:off x="4800600" y="1600200"/>
            <a:ext cx="4343400" cy="4038600"/>
          </a:xfrm>
        </p:spPr>
        <p:txBody>
          <a:bodyPr>
            <a:noAutofit/>
          </a:bodyPr>
          <a:lstStyle/>
          <a:p>
            <a:pPr>
              <a:lnSpc>
                <a:spcPct val="90000"/>
              </a:lnSpc>
            </a:pPr>
            <a:r>
              <a:rPr lang="en-US" sz="2400" dirty="0"/>
              <a:t>12 pairs of cranial nerves </a:t>
            </a:r>
            <a:r>
              <a:rPr lang="en-US" sz="2400" dirty="0" smtClean="0"/>
              <a:t>originate </a:t>
            </a:r>
            <a:r>
              <a:rPr lang="en-US" sz="2400" dirty="0"/>
              <a:t>in brainstem</a:t>
            </a:r>
          </a:p>
          <a:p>
            <a:pPr>
              <a:lnSpc>
                <a:spcPct val="90000"/>
              </a:lnSpc>
              <a:buFont typeface="Wingdings" pitchFamily="2" charset="2"/>
              <a:buNone/>
            </a:pPr>
            <a:endParaRPr lang="en-US" sz="2400" dirty="0"/>
          </a:p>
          <a:p>
            <a:pPr>
              <a:lnSpc>
                <a:spcPct val="90000"/>
              </a:lnSpc>
            </a:pPr>
            <a:r>
              <a:rPr lang="en-US" sz="2400" dirty="0"/>
              <a:t>may be motor or sensory or both</a:t>
            </a:r>
          </a:p>
          <a:p>
            <a:pPr>
              <a:lnSpc>
                <a:spcPct val="90000"/>
              </a:lnSpc>
              <a:buFont typeface="Wingdings" pitchFamily="2" charset="2"/>
              <a:buNone/>
            </a:pPr>
            <a:endParaRPr lang="en-US" sz="2400" dirty="0"/>
          </a:p>
          <a:p>
            <a:pPr>
              <a:lnSpc>
                <a:spcPct val="90000"/>
              </a:lnSpc>
            </a:pPr>
            <a:r>
              <a:rPr lang="en-US" sz="2400" dirty="0"/>
              <a:t>not consciously controlled therefore used to assess brainstem </a:t>
            </a:r>
            <a:r>
              <a:rPr lang="en-US" sz="2400" dirty="0" smtClean="0"/>
              <a:t>function</a:t>
            </a:r>
          </a:p>
          <a:p>
            <a:pPr>
              <a:lnSpc>
                <a:spcPct val="90000"/>
              </a:lnSpc>
            </a:pPr>
            <a:endParaRPr lang="en-US" sz="2400" dirty="0" smtClean="0"/>
          </a:p>
          <a:p>
            <a:pPr>
              <a:lnSpc>
                <a:spcPct val="90000"/>
              </a:lnSpc>
            </a:pPr>
            <a:r>
              <a:rPr lang="en-US" sz="2400" dirty="0" smtClean="0"/>
              <a:t>Part of the peripheral nervous system</a:t>
            </a:r>
          </a:p>
          <a:p>
            <a:pPr>
              <a:lnSpc>
                <a:spcPct val="90000"/>
              </a:lnSpc>
            </a:pPr>
            <a:endParaRPr lang="en-US" sz="2400" dirty="0"/>
          </a:p>
          <a:p>
            <a:pPr>
              <a:lnSpc>
                <a:spcPct val="90000"/>
              </a:lnSpc>
              <a:buFont typeface="Wingdings" pitchFamily="2" charset="2"/>
              <a:buNone/>
            </a:pPr>
            <a:endParaRPr lang="en-US" sz="2400" dirty="0"/>
          </a:p>
          <a:p>
            <a:pPr>
              <a:lnSpc>
                <a:spcPct val="90000"/>
              </a:lnSpc>
              <a:buFont typeface="Wingdings" pitchFamily="2" charset="2"/>
              <a:buNone/>
            </a:pPr>
            <a:r>
              <a:rPr lang="en-US" sz="2400" dirty="0"/>
              <a:t>   </a:t>
            </a:r>
          </a:p>
        </p:txBody>
      </p:sp>
      <p:pic>
        <p:nvPicPr>
          <p:cNvPr id="2222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447800"/>
            <a:ext cx="38020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Grp="1" noChangeArrowheads="1"/>
          </p:cNvSpPr>
          <p:nvPr>
            <p:ph type="title"/>
          </p:nvPr>
        </p:nvSpPr>
        <p:spPr/>
        <p:txBody>
          <a:bodyPr/>
          <a:lstStyle/>
          <a:p>
            <a:r>
              <a:rPr lang="en-US"/>
              <a:t>Blood supply</a:t>
            </a:r>
          </a:p>
        </p:txBody>
      </p:sp>
      <p:sp>
        <p:nvSpPr>
          <p:cNvPr id="2" name="Footer Placeholder 1"/>
          <p:cNvSpPr>
            <a:spLocks noGrp="1"/>
          </p:cNvSpPr>
          <p:nvPr>
            <p:ph type="ftr" sz="quarter" idx="11"/>
          </p:nvPr>
        </p:nvSpPr>
        <p:spPr>
          <a:xfrm>
            <a:off x="5257800" y="612648"/>
            <a:ext cx="3276600" cy="457200"/>
          </a:xfrm>
        </p:spPr>
        <p:txBody>
          <a:bodyPr/>
          <a:lstStyle/>
          <a:p>
            <a:r>
              <a:rPr lang="en-US" smtClean="0"/>
              <a:t>City Wide ED Orientation, June 2015</a:t>
            </a:r>
            <a:endParaRPr lang="en-CA" dirty="0"/>
          </a:p>
        </p:txBody>
      </p:sp>
      <p:sp>
        <p:nvSpPr>
          <p:cNvPr id="224258" name="Rectangle 2"/>
          <p:cNvSpPr>
            <a:spLocks noGrp="1" noChangeArrowheads="1"/>
          </p:cNvSpPr>
          <p:nvPr>
            <p:ph type="body" sz="half" idx="4294967295"/>
          </p:nvPr>
        </p:nvSpPr>
        <p:spPr>
          <a:xfrm>
            <a:off x="0" y="2133600"/>
            <a:ext cx="4495800" cy="5410200"/>
          </a:xfrm>
        </p:spPr>
        <p:txBody>
          <a:bodyPr/>
          <a:lstStyle/>
          <a:p>
            <a:r>
              <a:rPr lang="en-US" dirty="0"/>
              <a:t>Internal carotids</a:t>
            </a:r>
          </a:p>
          <a:p>
            <a:pPr lvl="1">
              <a:buFont typeface="Wingdings" pitchFamily="2" charset="2"/>
              <a:buNone/>
            </a:pPr>
            <a:r>
              <a:rPr lang="en-US" dirty="0"/>
              <a:t>Supply </a:t>
            </a:r>
            <a:r>
              <a:rPr lang="en-US" u="sng" dirty="0"/>
              <a:t>anterior</a:t>
            </a:r>
            <a:r>
              <a:rPr lang="en-US" dirty="0"/>
              <a:t> portion</a:t>
            </a:r>
          </a:p>
          <a:p>
            <a:pPr lvl="1">
              <a:buFont typeface="Wingdings" pitchFamily="2" charset="2"/>
              <a:buNone/>
            </a:pPr>
            <a:endParaRPr lang="en-US" dirty="0"/>
          </a:p>
          <a:p>
            <a:r>
              <a:rPr lang="en-US" dirty="0"/>
              <a:t>Vertebral arteries</a:t>
            </a:r>
          </a:p>
          <a:p>
            <a:pPr lvl="1">
              <a:buFont typeface="Wingdings" pitchFamily="2" charset="2"/>
              <a:buNone/>
            </a:pPr>
            <a:r>
              <a:rPr lang="en-US" dirty="0"/>
              <a:t>Supply </a:t>
            </a:r>
            <a:r>
              <a:rPr lang="en-US" u="sng" dirty="0"/>
              <a:t>posterior</a:t>
            </a:r>
            <a:r>
              <a:rPr lang="en-US" dirty="0"/>
              <a:t> portion</a:t>
            </a:r>
          </a:p>
          <a:p>
            <a:pPr lvl="1">
              <a:buFont typeface="Wingdings" pitchFamily="2" charset="2"/>
              <a:buNone/>
            </a:pPr>
            <a:endParaRPr lang="en-US" dirty="0"/>
          </a:p>
          <a:p>
            <a:r>
              <a:rPr lang="en-US" dirty="0" smtClean="0"/>
              <a:t>Anastomosis </a:t>
            </a:r>
            <a:r>
              <a:rPr lang="en-US" dirty="0"/>
              <a:t>at the Circle of Willis </a:t>
            </a:r>
            <a:r>
              <a:rPr lang="en-US" sz="2800" dirty="0"/>
              <a:t>(collateral circulation)</a:t>
            </a:r>
          </a:p>
        </p:txBody>
      </p:sp>
      <p:pic>
        <p:nvPicPr>
          <p:cNvPr id="2242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752600"/>
            <a:ext cx="39020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t>Key Points:</a:t>
            </a:r>
            <a:endParaRPr lang="en-CA"/>
          </a:p>
        </p:txBody>
      </p:sp>
      <p:sp>
        <p:nvSpPr>
          <p:cNvPr id="225283" name="Rectangle 3"/>
          <p:cNvSpPr>
            <a:spLocks noGrp="1" noChangeArrowheads="1"/>
          </p:cNvSpPr>
          <p:nvPr>
            <p:ph idx="1"/>
          </p:nvPr>
        </p:nvSpPr>
        <p:spPr/>
        <p:txBody>
          <a:bodyPr/>
          <a:lstStyle/>
          <a:p>
            <a:pPr>
              <a:buFont typeface="Wingdings" pitchFamily="2" charset="2"/>
              <a:buChar char="§"/>
            </a:pPr>
            <a:r>
              <a:rPr lang="en-US" dirty="0"/>
              <a:t>The brain occupies 80% of the cranium</a:t>
            </a:r>
          </a:p>
          <a:p>
            <a:pPr>
              <a:buFont typeface="Wingdings" pitchFamily="2" charset="2"/>
              <a:buChar char="§"/>
            </a:pPr>
            <a:r>
              <a:rPr lang="en-US" dirty="0" smtClean="0"/>
              <a:t>Vascular </a:t>
            </a:r>
            <a:r>
              <a:rPr lang="en-US" dirty="0"/>
              <a:t>volume and CSF 20%</a:t>
            </a:r>
          </a:p>
          <a:p>
            <a:pPr>
              <a:buFont typeface="Wingdings" pitchFamily="2" charset="2"/>
              <a:buChar char="§"/>
            </a:pPr>
            <a:r>
              <a:rPr lang="en-US" dirty="0" smtClean="0"/>
              <a:t>Cranial </a:t>
            </a:r>
            <a:r>
              <a:rPr lang="en-US" b="1" dirty="0"/>
              <a:t>rigidity</a:t>
            </a:r>
            <a:r>
              <a:rPr lang="en-US" dirty="0"/>
              <a:t> limits ability to tolerate increases in either</a:t>
            </a:r>
          </a:p>
          <a:p>
            <a:pPr>
              <a:buFont typeface="Wingdings" pitchFamily="2" charset="2"/>
              <a:buNone/>
            </a:pPr>
            <a:endParaRPr lang="en-US" dirty="0"/>
          </a:p>
          <a:p>
            <a:pPr>
              <a:buFont typeface="Wingdings" pitchFamily="2" charset="2"/>
              <a:buNone/>
            </a:pPr>
            <a:endParaRPr lang="en-US" dirty="0"/>
          </a:p>
        </p:txBody>
      </p:sp>
      <p:sp>
        <p:nvSpPr>
          <p:cNvPr id="2" name="Footer Placeholder 1"/>
          <p:cNvSpPr>
            <a:spLocks noGrp="1"/>
          </p:cNvSpPr>
          <p:nvPr>
            <p:ph type="ftr" sz="quarter" idx="11"/>
          </p:nvPr>
        </p:nvSpPr>
        <p:spPr>
          <a:xfrm>
            <a:off x="5257800" y="612648"/>
            <a:ext cx="2819400" cy="457200"/>
          </a:xfrm>
        </p:spPr>
        <p:txBody>
          <a:bodyPr/>
          <a:lstStyle/>
          <a:p>
            <a:r>
              <a:rPr lang="en-US" smtClean="0"/>
              <a:t>City Wide ED Orientation, June 2015</a:t>
            </a:r>
            <a:endParaRPr lang="en-CA" dirty="0"/>
          </a:p>
        </p:txBody>
      </p:sp>
      <p:pic>
        <p:nvPicPr>
          <p:cNvPr id="2488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76" y="4038600"/>
            <a:ext cx="276225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8229600" cy="1069848"/>
          </a:xfrm>
        </p:spPr>
        <p:txBody>
          <a:bodyPr/>
          <a:lstStyle/>
          <a:p>
            <a:r>
              <a:rPr lang="en-US" dirty="0" smtClean="0"/>
              <a:t>Cerebral Perfusion</a:t>
            </a:r>
            <a:endParaRPr lang="en-US" dirty="0"/>
          </a:p>
        </p:txBody>
      </p:sp>
      <p:sp>
        <p:nvSpPr>
          <p:cNvPr id="3" name="Footer Placeholder 2"/>
          <p:cNvSpPr>
            <a:spLocks noGrp="1"/>
          </p:cNvSpPr>
          <p:nvPr>
            <p:ph type="ftr" sz="quarter" idx="11"/>
          </p:nvPr>
        </p:nvSpPr>
        <p:spPr>
          <a:xfrm>
            <a:off x="6324600" y="609600"/>
            <a:ext cx="2819400" cy="457200"/>
          </a:xfrm>
        </p:spPr>
        <p:txBody>
          <a:bodyPr/>
          <a:lstStyle/>
          <a:p>
            <a:r>
              <a:rPr lang="en-US" smtClean="0"/>
              <a:t>City Wide ED Orientation, June 2015</a:t>
            </a:r>
            <a:endParaRPr lang="en-CA" dirty="0"/>
          </a:p>
        </p:txBody>
      </p:sp>
      <p:sp>
        <p:nvSpPr>
          <p:cNvPr id="4" name="TextBox 3"/>
          <p:cNvSpPr txBox="1"/>
          <p:nvPr/>
        </p:nvSpPr>
        <p:spPr>
          <a:xfrm>
            <a:off x="64477" y="1143000"/>
            <a:ext cx="8826455" cy="7417415"/>
          </a:xfrm>
          <a:prstGeom prst="rect">
            <a:avLst/>
          </a:prstGeom>
          <a:noFill/>
        </p:spPr>
        <p:txBody>
          <a:bodyPr wrap="none" rtlCol="0">
            <a:spAutoFit/>
          </a:bodyPr>
          <a:lstStyle/>
          <a:p>
            <a:endParaRPr lang="en-US" sz="2800" dirty="0"/>
          </a:p>
          <a:p>
            <a:r>
              <a:rPr lang="en-US" sz="2800" b="1" dirty="0" smtClean="0"/>
              <a:t>the </a:t>
            </a:r>
            <a:r>
              <a:rPr lang="en-US" sz="2800" b="1" dirty="0"/>
              <a:t>pressure gradient between the systemic </a:t>
            </a:r>
            <a:endParaRPr lang="en-US" sz="2800" b="1" dirty="0" smtClean="0"/>
          </a:p>
          <a:p>
            <a:r>
              <a:rPr lang="en-US" sz="2800" b="1" dirty="0" smtClean="0"/>
              <a:t>blood </a:t>
            </a:r>
            <a:r>
              <a:rPr lang="en-US" sz="2800" b="1" dirty="0"/>
              <a:t>pressure and the pressure in the </a:t>
            </a:r>
            <a:r>
              <a:rPr lang="en-US" sz="2800" b="1" dirty="0" smtClean="0"/>
              <a:t>cranium.</a:t>
            </a:r>
            <a:endParaRPr lang="en-US" sz="1200" b="1" dirty="0" smtClean="0"/>
          </a:p>
          <a:p>
            <a:r>
              <a:rPr lang="en-US" sz="2800" b="1" dirty="0" smtClean="0"/>
              <a:t>The </a:t>
            </a:r>
            <a:r>
              <a:rPr lang="en-US" sz="2800" b="1" dirty="0"/>
              <a:t>pressure difference is the gradient that </a:t>
            </a:r>
            <a:endParaRPr lang="en-US" sz="2800" b="1" dirty="0" smtClean="0"/>
          </a:p>
          <a:p>
            <a:r>
              <a:rPr lang="en-US" sz="2800" b="1" dirty="0" smtClean="0"/>
              <a:t>is </a:t>
            </a:r>
            <a:r>
              <a:rPr lang="en-US" sz="2800" b="1" dirty="0"/>
              <a:t>necessary to "drive" blood from the aorta </a:t>
            </a:r>
            <a:endParaRPr lang="en-US" sz="2800" b="1" dirty="0" smtClean="0"/>
          </a:p>
          <a:p>
            <a:r>
              <a:rPr lang="en-US" sz="2800" b="1" dirty="0" smtClean="0"/>
              <a:t>into </a:t>
            </a:r>
            <a:r>
              <a:rPr lang="en-US" sz="2800" b="1" dirty="0"/>
              <a:t>the cranial compartment.  </a:t>
            </a:r>
            <a:endParaRPr lang="en-US" sz="2800" b="1" dirty="0" smtClean="0"/>
          </a:p>
          <a:p>
            <a:endParaRPr lang="en-US" sz="2800" dirty="0" smtClean="0"/>
          </a:p>
          <a:p>
            <a:r>
              <a:rPr lang="en-US" sz="2800" dirty="0" smtClean="0"/>
              <a:t>CPP = MAP –ICP</a:t>
            </a:r>
          </a:p>
          <a:p>
            <a:pPr marL="0" lvl="1"/>
            <a:r>
              <a:rPr lang="en-US" sz="2800" dirty="0"/>
              <a:t>MAP = </a:t>
            </a:r>
            <a:r>
              <a:rPr lang="en-US" sz="2800" dirty="0" err="1"/>
              <a:t>dBP</a:t>
            </a:r>
            <a:r>
              <a:rPr lang="en-US" sz="2800" dirty="0"/>
              <a:t> + 1/3(</a:t>
            </a:r>
            <a:r>
              <a:rPr lang="en-US" sz="2800" dirty="0" err="1"/>
              <a:t>sBP</a:t>
            </a:r>
            <a:r>
              <a:rPr lang="en-US" sz="2800" dirty="0"/>
              <a:t> – </a:t>
            </a:r>
            <a:r>
              <a:rPr lang="en-US" sz="2800" dirty="0" err="1"/>
              <a:t>dBP</a:t>
            </a:r>
            <a:r>
              <a:rPr lang="en-US" sz="2800" dirty="0" smtClean="0"/>
              <a:t>)</a:t>
            </a:r>
          </a:p>
          <a:p>
            <a:pPr marL="0" lvl="1"/>
            <a:endParaRPr lang="en-US" sz="2800" dirty="0"/>
          </a:p>
          <a:p>
            <a:pPr marL="0" lvl="1"/>
            <a:endParaRPr lang="en-US" sz="2800" dirty="0" smtClean="0"/>
          </a:p>
          <a:p>
            <a:pPr marL="0" lvl="1"/>
            <a:endParaRPr lang="en-US" sz="2800" dirty="0"/>
          </a:p>
          <a:p>
            <a:pPr marL="0" lvl="1"/>
            <a:endParaRPr lang="en-US" sz="2800" dirty="0" smtClean="0"/>
          </a:p>
          <a:p>
            <a:pPr marL="0" lvl="1"/>
            <a:endParaRPr lang="en-US" sz="2800" dirty="0"/>
          </a:p>
          <a:p>
            <a:endParaRPr lang="en-US" sz="2800" dirty="0"/>
          </a:p>
          <a:p>
            <a:endParaRPr lang="en-US" sz="2800" dirty="0" smtClean="0"/>
          </a:p>
          <a:p>
            <a:endParaRPr lang="en-US" sz="2800" dirty="0"/>
          </a:p>
        </p:txBody>
      </p:sp>
      <p:sp>
        <p:nvSpPr>
          <p:cNvPr id="5" name="TextBox 4"/>
          <p:cNvSpPr txBox="1"/>
          <p:nvPr/>
        </p:nvSpPr>
        <p:spPr>
          <a:xfrm>
            <a:off x="8021" y="6570821"/>
            <a:ext cx="845103" cy="246221"/>
          </a:xfrm>
          <a:prstGeom prst="rect">
            <a:avLst/>
          </a:prstGeom>
          <a:noFill/>
        </p:spPr>
        <p:txBody>
          <a:bodyPr wrap="none" rtlCol="0">
            <a:spAutoFit/>
          </a:bodyPr>
          <a:lstStyle/>
          <a:p>
            <a:r>
              <a:rPr lang="en-US" sz="1000" dirty="0" smtClean="0"/>
              <a:t>LHSC, 2001</a:t>
            </a:r>
            <a:endParaRPr lang="en-US" sz="1000" dirty="0"/>
          </a:p>
        </p:txBody>
      </p:sp>
    </p:spTree>
    <p:extLst>
      <p:ext uri="{BB962C8B-B14F-4D97-AF65-F5344CB8AC3E}">
        <p14:creationId xmlns:p14="http://schemas.microsoft.com/office/powerpoint/2010/main" val="21338776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CPP &amp; ICP</a:t>
            </a:r>
            <a:endParaRPr lang="en-US" dirty="0"/>
          </a:p>
        </p:txBody>
      </p:sp>
      <p:sp>
        <p:nvSpPr>
          <p:cNvPr id="3" name="Footer Placeholder 2"/>
          <p:cNvSpPr>
            <a:spLocks noGrp="1"/>
          </p:cNvSpPr>
          <p:nvPr>
            <p:ph type="ftr" sz="quarter" idx="11"/>
          </p:nvPr>
        </p:nvSpPr>
        <p:spPr>
          <a:xfrm>
            <a:off x="5257800" y="612648"/>
            <a:ext cx="2743200" cy="457200"/>
          </a:xfrm>
        </p:spPr>
        <p:txBody>
          <a:bodyPr/>
          <a:lstStyle/>
          <a:p>
            <a:r>
              <a:rPr lang="en-US" smtClean="0"/>
              <a:t>City Wide ED Orientation, June 2015</a:t>
            </a:r>
            <a:endParaRPr lang="en-CA" dirty="0"/>
          </a:p>
        </p:txBody>
      </p:sp>
      <p:graphicFrame>
        <p:nvGraphicFramePr>
          <p:cNvPr id="4" name="Diagram 3"/>
          <p:cNvGraphicFramePr/>
          <p:nvPr>
            <p:extLst>
              <p:ext uri="{D42A27DB-BD31-4B8C-83A1-F6EECF244321}">
                <p14:modId xmlns:p14="http://schemas.microsoft.com/office/powerpoint/2010/main" val="3592886721"/>
              </p:ext>
            </p:extLst>
          </p:nvPr>
        </p:nvGraphicFramePr>
        <p:xfrm>
          <a:off x="1600200" y="86092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p:cNvCxnSpPr/>
          <p:nvPr/>
        </p:nvCxnSpPr>
        <p:spPr>
          <a:xfrm>
            <a:off x="2209800" y="3505200"/>
            <a:ext cx="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28800" y="4363453"/>
            <a:ext cx="774571" cy="369332"/>
          </a:xfrm>
          <a:prstGeom prst="rect">
            <a:avLst/>
          </a:prstGeom>
          <a:noFill/>
        </p:spPr>
        <p:txBody>
          <a:bodyPr wrap="none" rtlCol="0">
            <a:spAutoFit/>
          </a:bodyPr>
          <a:lstStyle/>
          <a:p>
            <a:r>
              <a:rPr lang="en-US" dirty="0" smtClean="0"/>
              <a:t>80-90</a:t>
            </a:r>
            <a:endParaRPr lang="en-US" dirty="0"/>
          </a:p>
        </p:txBody>
      </p:sp>
      <p:cxnSp>
        <p:nvCxnSpPr>
          <p:cNvPr id="9" name="Straight Arrow Connector 8"/>
          <p:cNvCxnSpPr/>
          <p:nvPr/>
        </p:nvCxnSpPr>
        <p:spPr>
          <a:xfrm>
            <a:off x="4724400" y="3581400"/>
            <a:ext cx="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05430" y="4343400"/>
            <a:ext cx="437940" cy="369332"/>
          </a:xfrm>
          <a:prstGeom prst="rect">
            <a:avLst/>
          </a:prstGeom>
          <a:noFill/>
        </p:spPr>
        <p:txBody>
          <a:bodyPr wrap="none" rtlCol="0">
            <a:spAutoFit/>
          </a:bodyPr>
          <a:lstStyle/>
          <a:p>
            <a:r>
              <a:rPr lang="en-US" dirty="0" smtClean="0"/>
              <a:t>10</a:t>
            </a:r>
            <a:endParaRPr lang="en-US" dirty="0"/>
          </a:p>
        </p:txBody>
      </p:sp>
      <p:cxnSp>
        <p:nvCxnSpPr>
          <p:cNvPr id="12" name="Straight Arrow Connector 11"/>
          <p:cNvCxnSpPr/>
          <p:nvPr/>
        </p:nvCxnSpPr>
        <p:spPr>
          <a:xfrm>
            <a:off x="7086600" y="3581400"/>
            <a:ext cx="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528066"/>
            <a:ext cx="774571" cy="369332"/>
          </a:xfrm>
          <a:prstGeom prst="rect">
            <a:avLst/>
          </a:prstGeom>
          <a:noFill/>
        </p:spPr>
        <p:txBody>
          <a:bodyPr wrap="none" rtlCol="0">
            <a:spAutoFit/>
          </a:bodyPr>
          <a:lstStyle/>
          <a:p>
            <a:r>
              <a:rPr lang="en-US" dirty="0"/>
              <a:t>6</a:t>
            </a:r>
            <a:r>
              <a:rPr lang="en-US" dirty="0" smtClean="0"/>
              <a:t>0-80</a:t>
            </a:r>
            <a:endParaRPr lang="en-US" dirty="0"/>
          </a:p>
        </p:txBody>
      </p:sp>
      <p:sp>
        <p:nvSpPr>
          <p:cNvPr id="14" name="TextBox 13"/>
          <p:cNvSpPr txBox="1"/>
          <p:nvPr/>
        </p:nvSpPr>
        <p:spPr>
          <a:xfrm>
            <a:off x="327690" y="5591038"/>
            <a:ext cx="8203079" cy="954107"/>
          </a:xfrm>
          <a:prstGeom prst="rect">
            <a:avLst/>
          </a:prstGeom>
          <a:noFill/>
        </p:spPr>
        <p:txBody>
          <a:bodyPr wrap="none" rtlCol="0">
            <a:spAutoFit/>
          </a:bodyPr>
          <a:lstStyle/>
          <a:p>
            <a:r>
              <a:rPr lang="en-US" sz="2800" u="sng" dirty="0" smtClean="0"/>
              <a:t>Healthy Brain</a:t>
            </a:r>
            <a:r>
              <a:rPr lang="en-US" sz="2800" dirty="0" smtClean="0"/>
              <a:t>: Auto-regulates CPP</a:t>
            </a:r>
          </a:p>
          <a:p>
            <a:r>
              <a:rPr lang="en-US" sz="2800" u="sng" dirty="0" smtClean="0"/>
              <a:t>Brain-injured</a:t>
            </a:r>
            <a:r>
              <a:rPr lang="en-US" sz="2800" dirty="0" smtClean="0"/>
              <a:t>: Vulnerable to further ischemic injury</a:t>
            </a:r>
            <a:endParaRPr lang="en-US" sz="2800" dirty="0"/>
          </a:p>
        </p:txBody>
      </p:sp>
    </p:spTree>
    <p:extLst>
      <p:ext uri="{BB962C8B-B14F-4D97-AF65-F5344CB8AC3E}">
        <p14:creationId xmlns:p14="http://schemas.microsoft.com/office/powerpoint/2010/main" val="3812106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257800" y="612648"/>
            <a:ext cx="2209800" cy="457200"/>
          </a:xfrm>
        </p:spPr>
        <p:txBody>
          <a:bodyPr/>
          <a:lstStyle/>
          <a:p>
            <a:r>
              <a:rPr lang="en-US" smtClean="0"/>
              <a:t>City Wide ED Orientation, June 2015</a:t>
            </a:r>
            <a:endParaRPr lang="en-CA" dirty="0"/>
          </a:p>
        </p:txBody>
      </p:sp>
      <p:sp>
        <p:nvSpPr>
          <p:cNvPr id="3" name="TextBox 2"/>
          <p:cNvSpPr txBox="1"/>
          <p:nvPr/>
        </p:nvSpPr>
        <p:spPr>
          <a:xfrm>
            <a:off x="304800" y="1066800"/>
            <a:ext cx="5216693" cy="5509200"/>
          </a:xfrm>
          <a:prstGeom prst="rect">
            <a:avLst/>
          </a:prstGeom>
          <a:noFill/>
        </p:spPr>
        <p:txBody>
          <a:bodyPr wrap="none" rtlCol="0">
            <a:spAutoFit/>
          </a:bodyPr>
          <a:lstStyle/>
          <a:p>
            <a:r>
              <a:rPr lang="en-US" sz="4400" dirty="0" smtClean="0"/>
              <a:t>A….B….C….</a:t>
            </a:r>
          </a:p>
          <a:p>
            <a:r>
              <a:rPr lang="en-US" sz="4400" dirty="0" smtClean="0"/>
              <a:t>then, D: Disability</a:t>
            </a:r>
          </a:p>
          <a:p>
            <a:endParaRPr lang="en-US" sz="4400" dirty="0"/>
          </a:p>
          <a:p>
            <a:endParaRPr lang="en-US" sz="4400" dirty="0" smtClean="0"/>
          </a:p>
          <a:p>
            <a:endParaRPr lang="en-US" sz="4400" dirty="0" smtClean="0"/>
          </a:p>
          <a:p>
            <a:endParaRPr lang="en-US" sz="4400" dirty="0"/>
          </a:p>
          <a:p>
            <a:endParaRPr lang="en-US" sz="4400" dirty="0" smtClean="0"/>
          </a:p>
          <a:p>
            <a:r>
              <a:rPr lang="en-US" sz="4400" dirty="0" smtClean="0"/>
              <a:t>Neurological System</a:t>
            </a:r>
            <a:endParaRPr lang="en-US" sz="4400" dirty="0"/>
          </a:p>
        </p:txBody>
      </p:sp>
      <p:pic>
        <p:nvPicPr>
          <p:cNvPr id="4" name="Picture 3"/>
          <p:cNvPicPr>
            <a:picLocks noChangeAspect="1"/>
          </p:cNvPicPr>
          <p:nvPr/>
        </p:nvPicPr>
        <p:blipFill>
          <a:blip r:embed="rId2"/>
          <a:stretch>
            <a:fillRect/>
          </a:stretch>
        </p:blipFill>
        <p:spPr>
          <a:xfrm>
            <a:off x="5420078" y="3014133"/>
            <a:ext cx="3695700" cy="3810000"/>
          </a:xfrm>
          <a:prstGeom prst="rect">
            <a:avLst/>
          </a:prstGeom>
        </p:spPr>
      </p:pic>
    </p:spTree>
    <p:extLst>
      <p:ext uri="{BB962C8B-B14F-4D97-AF65-F5344CB8AC3E}">
        <p14:creationId xmlns:p14="http://schemas.microsoft.com/office/powerpoint/2010/main" val="16796565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838200"/>
            <a:ext cx="8229600" cy="1069848"/>
          </a:xfrm>
        </p:spPr>
        <p:txBody>
          <a:bodyPr/>
          <a:lstStyle/>
          <a:p>
            <a:r>
              <a:rPr lang="en-US" dirty="0" smtClean="0"/>
              <a:t>Cerebral Perfusion</a:t>
            </a:r>
            <a:endParaRPr lang="en-US" dirty="0"/>
          </a:p>
        </p:txBody>
      </p:sp>
      <p:sp>
        <p:nvSpPr>
          <p:cNvPr id="2" name="Footer Placeholder 1"/>
          <p:cNvSpPr>
            <a:spLocks noGrp="1"/>
          </p:cNvSpPr>
          <p:nvPr>
            <p:ph type="ftr" sz="quarter" idx="11"/>
          </p:nvPr>
        </p:nvSpPr>
        <p:spPr>
          <a:xfrm>
            <a:off x="5257800" y="612648"/>
            <a:ext cx="3429000" cy="457200"/>
          </a:xfrm>
        </p:spPr>
        <p:txBody>
          <a:bodyPr/>
          <a:lstStyle/>
          <a:p>
            <a:r>
              <a:rPr lang="en-US" smtClean="0"/>
              <a:t>City Wide ED Orientation, June 2015</a:t>
            </a:r>
            <a:endParaRPr lang="en-CA" dirty="0"/>
          </a:p>
        </p:txBody>
      </p:sp>
      <p:sp>
        <p:nvSpPr>
          <p:cNvPr id="4" name="Rectangle 3"/>
          <p:cNvSpPr/>
          <p:nvPr/>
        </p:nvSpPr>
        <p:spPr>
          <a:xfrm>
            <a:off x="369277" y="2057400"/>
            <a:ext cx="7924800" cy="2246769"/>
          </a:xfrm>
          <a:prstGeom prst="rect">
            <a:avLst/>
          </a:prstGeom>
        </p:spPr>
        <p:txBody>
          <a:bodyPr wrap="square">
            <a:spAutoFit/>
          </a:bodyPr>
          <a:lstStyle/>
          <a:p>
            <a:r>
              <a:rPr lang="en-US" sz="2800" dirty="0"/>
              <a:t>Adequate cerebral perfusion is critical to avoid </a:t>
            </a:r>
            <a:r>
              <a:rPr lang="en-US" sz="2800" dirty="0" smtClean="0"/>
              <a:t>neural </a:t>
            </a:r>
            <a:r>
              <a:rPr lang="en-US" sz="2800" dirty="0"/>
              <a:t>ischemia. </a:t>
            </a:r>
            <a:r>
              <a:rPr lang="en-US" sz="2800" dirty="0" smtClean="0"/>
              <a:t>Early </a:t>
            </a:r>
            <a:r>
              <a:rPr lang="en-US" sz="2800" dirty="0"/>
              <a:t>hypotension (BP &lt; 90mmHg) </a:t>
            </a:r>
            <a:r>
              <a:rPr lang="en-US" sz="2800" dirty="0" smtClean="0"/>
              <a:t>is </a:t>
            </a:r>
            <a:r>
              <a:rPr lang="en-US" sz="2800" dirty="0"/>
              <a:t>associated with increased morbidity and mortality </a:t>
            </a:r>
            <a:r>
              <a:rPr lang="en-US" sz="2800" dirty="0" smtClean="0"/>
              <a:t>following </a:t>
            </a:r>
            <a:r>
              <a:rPr lang="en-US" sz="2800" dirty="0"/>
              <a:t>severe brain </a:t>
            </a:r>
            <a:r>
              <a:rPr lang="en-US" sz="2800" dirty="0" smtClean="0"/>
              <a:t>injury.</a:t>
            </a:r>
            <a:endParaRPr lang="en-US" sz="2800" dirty="0"/>
          </a:p>
          <a:p>
            <a:endParaRPr lang="en-US" sz="2800" dirty="0"/>
          </a:p>
        </p:txBody>
      </p:sp>
      <p:sp>
        <p:nvSpPr>
          <p:cNvPr id="6" name="TextBox 5"/>
          <p:cNvSpPr txBox="1"/>
          <p:nvPr/>
        </p:nvSpPr>
        <p:spPr>
          <a:xfrm rot="21027126">
            <a:off x="1066800" y="5638800"/>
            <a:ext cx="1690976" cy="523220"/>
          </a:xfrm>
          <a:prstGeom prst="rect">
            <a:avLst/>
          </a:prstGeom>
          <a:solidFill>
            <a:schemeClr val="accent2">
              <a:lumMod val="20000"/>
              <a:lumOff val="80000"/>
            </a:schemeClr>
          </a:solidFill>
          <a:ln w="28575">
            <a:solidFill>
              <a:schemeClr val="tx1"/>
            </a:solidFill>
          </a:ln>
        </p:spPr>
        <p:txBody>
          <a:bodyPr wrap="none" rtlCol="0">
            <a:spAutoFit/>
          </a:bodyPr>
          <a:lstStyle/>
          <a:p>
            <a:r>
              <a:rPr lang="en-US" sz="2800" dirty="0" smtClean="0"/>
              <a:t>Watch BP</a:t>
            </a:r>
            <a:endParaRPr lang="en-US" sz="2800" dirty="0"/>
          </a:p>
        </p:txBody>
      </p:sp>
      <p:sp>
        <p:nvSpPr>
          <p:cNvPr id="7" name="TextBox 6"/>
          <p:cNvSpPr txBox="1"/>
          <p:nvPr/>
        </p:nvSpPr>
        <p:spPr>
          <a:xfrm rot="1365779">
            <a:off x="5231817" y="4573943"/>
            <a:ext cx="3266407" cy="523220"/>
          </a:xfrm>
          <a:prstGeom prst="rect">
            <a:avLst/>
          </a:prstGeom>
          <a:solidFill>
            <a:schemeClr val="accent2">
              <a:lumMod val="40000"/>
              <a:lumOff val="60000"/>
            </a:schemeClr>
          </a:solidFill>
          <a:ln w="38100">
            <a:solidFill>
              <a:schemeClr val="tx1"/>
            </a:solidFill>
          </a:ln>
        </p:spPr>
        <p:txBody>
          <a:bodyPr wrap="none" rtlCol="0">
            <a:spAutoFit/>
          </a:bodyPr>
          <a:lstStyle/>
          <a:p>
            <a:r>
              <a:rPr lang="en-US" sz="2800" dirty="0" smtClean="0"/>
              <a:t>Monitor GCS &amp; LOC</a:t>
            </a:r>
            <a:endParaRPr lang="en-US" sz="2800" dirty="0"/>
          </a:p>
        </p:txBody>
      </p:sp>
      <p:sp>
        <p:nvSpPr>
          <p:cNvPr id="8" name="TextBox 7"/>
          <p:cNvSpPr txBox="1"/>
          <p:nvPr/>
        </p:nvSpPr>
        <p:spPr>
          <a:xfrm rot="609697">
            <a:off x="3484527" y="5480890"/>
            <a:ext cx="3362908" cy="954107"/>
          </a:xfrm>
          <a:prstGeom prst="rect">
            <a:avLst/>
          </a:prstGeom>
          <a:solidFill>
            <a:schemeClr val="accent2">
              <a:lumMod val="60000"/>
              <a:lumOff val="40000"/>
            </a:schemeClr>
          </a:solidFill>
          <a:ln w="38100">
            <a:solidFill>
              <a:schemeClr val="tx1"/>
            </a:solidFill>
          </a:ln>
        </p:spPr>
        <p:txBody>
          <a:bodyPr wrap="none" rtlCol="0">
            <a:spAutoFit/>
          </a:bodyPr>
          <a:lstStyle/>
          <a:p>
            <a:r>
              <a:rPr lang="en-US" sz="2800" dirty="0" smtClean="0"/>
              <a:t>Look at trends</a:t>
            </a:r>
          </a:p>
          <a:p>
            <a:r>
              <a:rPr lang="en-US" sz="2800" dirty="0" smtClean="0"/>
              <a:t>of patient’s graphics</a:t>
            </a:r>
            <a:endParaRPr lang="en-US" sz="2800" dirty="0"/>
          </a:p>
        </p:txBody>
      </p:sp>
    </p:spTree>
    <p:extLst>
      <p:ext uri="{BB962C8B-B14F-4D97-AF65-F5344CB8AC3E}">
        <p14:creationId xmlns:p14="http://schemas.microsoft.com/office/powerpoint/2010/main" val="256570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Intracranial Pressure</a:t>
            </a:r>
            <a:endParaRPr lang="en-US" dirty="0"/>
          </a:p>
        </p:txBody>
      </p:sp>
      <p:sp>
        <p:nvSpPr>
          <p:cNvPr id="3" name="Footer Placeholder 2"/>
          <p:cNvSpPr>
            <a:spLocks noGrp="1"/>
          </p:cNvSpPr>
          <p:nvPr>
            <p:ph type="ftr" sz="quarter" idx="11"/>
          </p:nvPr>
        </p:nvSpPr>
        <p:spPr>
          <a:xfrm>
            <a:off x="5257800" y="612648"/>
            <a:ext cx="3124200" cy="457200"/>
          </a:xfrm>
        </p:spPr>
        <p:txBody>
          <a:bodyPr/>
          <a:lstStyle/>
          <a:p>
            <a:r>
              <a:rPr lang="en-US" smtClean="0"/>
              <a:t>City Wide ED Orientation, June 2015</a:t>
            </a:r>
            <a:endParaRPr lang="en-CA" dirty="0"/>
          </a:p>
        </p:txBody>
      </p:sp>
      <p:graphicFrame>
        <p:nvGraphicFramePr>
          <p:cNvPr id="4" name="Diagram 3"/>
          <p:cNvGraphicFramePr/>
          <p:nvPr>
            <p:extLst>
              <p:ext uri="{D42A27DB-BD31-4B8C-83A1-F6EECF244321}">
                <p14:modId xmlns:p14="http://schemas.microsoft.com/office/powerpoint/2010/main" val="3166922919"/>
              </p:ext>
            </p:extLst>
          </p:nvPr>
        </p:nvGraphicFramePr>
        <p:xfrm>
          <a:off x="-1752600" y="208675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243649" y="2362200"/>
            <a:ext cx="5661230" cy="3970318"/>
          </a:xfrm>
          <a:prstGeom prst="rect">
            <a:avLst/>
          </a:prstGeom>
          <a:noFill/>
        </p:spPr>
        <p:txBody>
          <a:bodyPr wrap="none" rtlCol="0">
            <a:spAutoFit/>
          </a:bodyPr>
          <a:lstStyle/>
          <a:p>
            <a:pPr marL="457200" indent="-457200">
              <a:buFont typeface="Wingdings" pitchFamily="2" charset="2"/>
              <a:buChar char="Ø"/>
            </a:pPr>
            <a:r>
              <a:rPr lang="en-US" sz="2800" dirty="0" smtClean="0"/>
              <a:t>Reflection of three volumes.</a:t>
            </a:r>
          </a:p>
          <a:p>
            <a:pPr marL="457200" indent="-457200">
              <a:buFont typeface="Wingdings" pitchFamily="2" charset="2"/>
              <a:buChar char="Ø"/>
            </a:pPr>
            <a:r>
              <a:rPr lang="en-US" sz="2800" dirty="0" smtClean="0"/>
              <a:t>Normal compensatory</a:t>
            </a:r>
          </a:p>
          <a:p>
            <a:r>
              <a:rPr lang="en-US" sz="2800" dirty="0" smtClean="0"/>
              <a:t>    mechanisms allow for dec. CSF </a:t>
            </a:r>
          </a:p>
          <a:p>
            <a:r>
              <a:rPr lang="en-US" sz="2800" dirty="0"/>
              <a:t> </a:t>
            </a:r>
            <a:r>
              <a:rPr lang="en-US" sz="2800" dirty="0" smtClean="0"/>
              <a:t>   volume, and cerebral </a:t>
            </a:r>
          </a:p>
          <a:p>
            <a:r>
              <a:rPr lang="en-US" sz="2800" dirty="0"/>
              <a:t> </a:t>
            </a:r>
            <a:r>
              <a:rPr lang="en-US" sz="2800" dirty="0" smtClean="0"/>
              <a:t>   vasoconstriction in </a:t>
            </a:r>
          </a:p>
          <a:p>
            <a:r>
              <a:rPr lang="en-US" sz="2800" dirty="0" smtClean="0"/>
              <a:t>    healthy brain. </a:t>
            </a:r>
          </a:p>
          <a:p>
            <a:pPr marL="457200" indent="-457200">
              <a:buFont typeface="Wingdings" pitchFamily="2" charset="2"/>
              <a:buChar char="Ø"/>
            </a:pPr>
            <a:r>
              <a:rPr lang="en-US" sz="2800" dirty="0" smtClean="0"/>
              <a:t>In injured brain, this</a:t>
            </a:r>
          </a:p>
          <a:p>
            <a:r>
              <a:rPr lang="en-US" sz="2800" dirty="0" smtClean="0"/>
              <a:t>    auto-regulation may not work.</a:t>
            </a:r>
          </a:p>
          <a:p>
            <a:endParaRPr lang="en-US" sz="2800" dirty="0"/>
          </a:p>
        </p:txBody>
      </p:sp>
    </p:spTree>
    <p:extLst>
      <p:ext uri="{BB962C8B-B14F-4D97-AF65-F5344CB8AC3E}">
        <p14:creationId xmlns:p14="http://schemas.microsoft.com/office/powerpoint/2010/main" val="27186666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609600" y="990600"/>
            <a:ext cx="7772400" cy="914400"/>
          </a:xfrm>
        </p:spPr>
        <p:txBody>
          <a:bodyPr/>
          <a:lstStyle/>
          <a:p>
            <a:r>
              <a:rPr lang="en-US" dirty="0"/>
              <a:t>The Spinal Cord</a:t>
            </a:r>
          </a:p>
        </p:txBody>
      </p:sp>
      <p:sp>
        <p:nvSpPr>
          <p:cNvPr id="245764" name="Rectangle 4"/>
          <p:cNvSpPr>
            <a:spLocks noGrp="1" noChangeArrowheads="1"/>
          </p:cNvSpPr>
          <p:nvPr>
            <p:ph sz="half" idx="1"/>
          </p:nvPr>
        </p:nvSpPr>
        <p:spPr>
          <a:xfrm>
            <a:off x="152400" y="1828800"/>
            <a:ext cx="5257800" cy="5181600"/>
          </a:xfrm>
        </p:spPr>
        <p:txBody>
          <a:bodyPr/>
          <a:lstStyle/>
          <a:p>
            <a:r>
              <a:rPr lang="en-US" sz="2800" dirty="0"/>
              <a:t>elongated mass of nerve tissue </a:t>
            </a:r>
          </a:p>
          <a:p>
            <a:pPr lvl="1"/>
            <a:r>
              <a:rPr lang="en-US" sz="2800" dirty="0"/>
              <a:t>(16 - 18 inches long</a:t>
            </a:r>
            <a:r>
              <a:rPr lang="en-US" sz="2800" dirty="0" smtClean="0"/>
              <a:t>)</a:t>
            </a:r>
            <a:endParaRPr lang="en-US" sz="2800" dirty="0"/>
          </a:p>
          <a:p>
            <a:r>
              <a:rPr lang="en-US" sz="2800" dirty="0"/>
              <a:t>extends from the brainstem (superior border of C1) to the superior border of L2</a:t>
            </a:r>
          </a:p>
          <a:p>
            <a:endParaRPr lang="en-US" sz="2800" dirty="0"/>
          </a:p>
          <a:p>
            <a:r>
              <a:rPr lang="en-US" sz="2800" dirty="0"/>
              <a:t>tapers and terminates into a cone shaped the </a:t>
            </a:r>
            <a:r>
              <a:rPr lang="en-US" sz="2800" dirty="0" err="1"/>
              <a:t>conus</a:t>
            </a:r>
            <a:r>
              <a:rPr lang="en-US" sz="2800" dirty="0"/>
              <a:t> </a:t>
            </a:r>
            <a:r>
              <a:rPr lang="en-US" sz="2800" dirty="0" err="1"/>
              <a:t>medullaris</a:t>
            </a:r>
            <a:r>
              <a:rPr lang="en-US" sz="2800" dirty="0"/>
              <a:t> or “</a:t>
            </a:r>
            <a:r>
              <a:rPr lang="en-US" sz="2800" dirty="0" err="1"/>
              <a:t>cauda</a:t>
            </a:r>
            <a:r>
              <a:rPr lang="en-US" sz="2800" dirty="0"/>
              <a:t> </a:t>
            </a:r>
            <a:r>
              <a:rPr lang="en-US" sz="2800" dirty="0" err="1"/>
              <a:t>equina</a:t>
            </a:r>
            <a:r>
              <a:rPr lang="en-US" dirty="0"/>
              <a:t>”</a:t>
            </a:r>
          </a:p>
        </p:txBody>
      </p:sp>
      <p:graphicFrame>
        <p:nvGraphicFramePr>
          <p:cNvPr id="245763" name="Object 3"/>
          <p:cNvGraphicFramePr>
            <a:graphicFrameLocks noGrp="1" noChangeAspect="1"/>
          </p:cNvGraphicFramePr>
          <p:nvPr>
            <p:ph sz="half" idx="2"/>
          </p:nvPr>
        </p:nvGraphicFramePr>
        <p:xfrm>
          <a:off x="6376988" y="1185863"/>
          <a:ext cx="1395412" cy="4757737"/>
        </p:xfrm>
        <a:graphic>
          <a:graphicData uri="http://schemas.openxmlformats.org/presentationml/2006/ole">
            <mc:AlternateContent xmlns:mc="http://schemas.openxmlformats.org/markup-compatibility/2006">
              <mc:Choice xmlns:v="urn:schemas-microsoft-com:vml" Requires="v">
                <p:oleObj spid="_x0000_s245866" name="GALLERY" r:id="rId4" imgW="580327" imgH="1981433" progId="">
                  <p:embed/>
                </p:oleObj>
              </mc:Choice>
              <mc:Fallback>
                <p:oleObj name="GALLERY" r:id="rId4" imgW="580327" imgH="1981433" progId="">
                  <p:embed/>
                  <p:pic>
                    <p:nvPicPr>
                      <p:cNvPr id="0" name="Picture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988" y="1185863"/>
                        <a:ext cx="1395412"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Footer Placeholder 1"/>
          <p:cNvSpPr>
            <a:spLocks noGrp="1"/>
          </p:cNvSpPr>
          <p:nvPr>
            <p:ph type="ftr" sz="quarter" idx="11"/>
          </p:nvPr>
        </p:nvSpPr>
        <p:spPr>
          <a:xfrm>
            <a:off x="5257800" y="612648"/>
            <a:ext cx="2819400" cy="457200"/>
          </a:xfrm>
        </p:spPr>
        <p:txBody>
          <a:bodyPr/>
          <a:lstStyle/>
          <a:p>
            <a:r>
              <a:rPr lang="en-US" smtClean="0"/>
              <a:t>City Wide ED Orientation, June 2015</a:t>
            </a:r>
            <a:endParaRPr lang="en-CA"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a:t>The Spinal Cord</a:t>
            </a:r>
          </a:p>
        </p:txBody>
      </p:sp>
      <p:sp>
        <p:nvSpPr>
          <p:cNvPr id="244739" name="Rectangle 3"/>
          <p:cNvSpPr>
            <a:spLocks noGrp="1" noChangeArrowheads="1"/>
          </p:cNvSpPr>
          <p:nvPr>
            <p:ph type="body" sz="half" idx="1"/>
          </p:nvPr>
        </p:nvSpPr>
        <p:spPr>
          <a:xfrm>
            <a:off x="381000" y="1447800"/>
            <a:ext cx="4876800" cy="4876800"/>
          </a:xfrm>
        </p:spPr>
        <p:txBody>
          <a:bodyPr/>
          <a:lstStyle/>
          <a:p>
            <a:r>
              <a:rPr lang="en-US" sz="2800"/>
              <a:t>Lies in spinal canal of the vertebral bodies\column</a:t>
            </a:r>
          </a:p>
          <a:p>
            <a:endParaRPr lang="en-US" sz="2800"/>
          </a:p>
          <a:p>
            <a:r>
              <a:rPr lang="en-US" sz="2800"/>
              <a:t>Covered by meningeal layers</a:t>
            </a:r>
          </a:p>
          <a:p>
            <a:endParaRPr lang="en-US" sz="2800"/>
          </a:p>
          <a:p>
            <a:r>
              <a:rPr lang="en-US" sz="2800"/>
              <a:t>the vertebrae and ligament protect the cord from excessive movement</a:t>
            </a:r>
          </a:p>
        </p:txBody>
      </p:sp>
      <p:sp>
        <p:nvSpPr>
          <p:cNvPr id="2" name="Footer Placeholder 1"/>
          <p:cNvSpPr>
            <a:spLocks noGrp="1"/>
          </p:cNvSpPr>
          <p:nvPr>
            <p:ph type="ftr" sz="quarter" idx="10"/>
          </p:nvPr>
        </p:nvSpPr>
        <p:spPr/>
        <p:txBody>
          <a:bodyPr/>
          <a:lstStyle/>
          <a:p>
            <a:r>
              <a:rPr lang="en-US" smtClean="0"/>
              <a:t>City Wide ED Orientation, June 2015</a:t>
            </a:r>
            <a:endParaRPr lang="en-CA"/>
          </a:p>
        </p:txBody>
      </p:sp>
      <p:pic>
        <p:nvPicPr>
          <p:cNvPr id="244806" name="Picture 70" descr="https://encrypted-tbn2.gstatic.com/images?q=tbn:ANd9GcQDhuFvaHc2VxVXwtN0TESKLPAvfZjqq43R2Lz59YysfvloRX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371600"/>
            <a:ext cx="35814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514350"/>
            <a:ext cx="8255000" cy="6191250"/>
          </a:xfrm>
          <a:prstGeom prst="rect">
            <a:avLst/>
          </a:prstGeom>
        </p:spPr>
      </p:pic>
    </p:spTree>
    <p:extLst>
      <p:ext uri="{BB962C8B-B14F-4D97-AF65-F5344CB8AC3E}">
        <p14:creationId xmlns:p14="http://schemas.microsoft.com/office/powerpoint/2010/main" val="34025192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0526" y="990600"/>
            <a:ext cx="8229600" cy="1069848"/>
          </a:xfrm>
        </p:spPr>
        <p:txBody>
          <a:bodyPr>
            <a:normAutofit fontScale="90000"/>
          </a:bodyPr>
          <a:lstStyle/>
          <a:p>
            <a:r>
              <a:rPr lang="en-US" dirty="0" smtClean="0"/>
              <a:t>Spinal Cord: Nerve &amp; Vascular Pathways</a:t>
            </a:r>
            <a:endParaRPr lang="en-US" dirty="0"/>
          </a:p>
        </p:txBody>
      </p:sp>
      <p:sp>
        <p:nvSpPr>
          <p:cNvPr id="3" name="Footer Placeholder 2"/>
          <p:cNvSpPr>
            <a:spLocks noGrp="1"/>
          </p:cNvSpPr>
          <p:nvPr>
            <p:ph type="ftr" sz="quarter" idx="11"/>
          </p:nvPr>
        </p:nvSpPr>
        <p:spPr>
          <a:xfrm>
            <a:off x="5257800" y="612648"/>
            <a:ext cx="2590800" cy="457200"/>
          </a:xfrm>
        </p:spPr>
        <p:txBody>
          <a:bodyPr/>
          <a:lstStyle/>
          <a:p>
            <a:r>
              <a:rPr lang="en-US" smtClean="0"/>
              <a:t>City Wide ED Orientation, June 2015</a:t>
            </a:r>
            <a:endParaRPr lang="en-CA" dirty="0"/>
          </a:p>
        </p:txBody>
      </p:sp>
      <p:pic>
        <p:nvPicPr>
          <p:cNvPr id="2467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341646"/>
            <a:ext cx="8763000"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06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257800" y="612648"/>
            <a:ext cx="2209800" cy="457200"/>
          </a:xfrm>
        </p:spPr>
        <p:txBody>
          <a:bodyPr/>
          <a:lstStyle/>
          <a:p>
            <a:r>
              <a:rPr lang="en-US" smtClean="0"/>
              <a:t>City Wide ED Orientation, June 2015</a:t>
            </a:r>
            <a:endParaRPr lang="en-CA" dirty="0"/>
          </a:p>
        </p:txBody>
      </p:sp>
      <p:sp>
        <p:nvSpPr>
          <p:cNvPr id="2" name="Title 1"/>
          <p:cNvSpPr>
            <a:spLocks noGrp="1"/>
          </p:cNvSpPr>
          <p:nvPr>
            <p:ph type="title" idx="4294967295"/>
          </p:nvPr>
        </p:nvSpPr>
        <p:spPr>
          <a:xfrm>
            <a:off x="381000" y="1371600"/>
            <a:ext cx="8229600" cy="1069975"/>
          </a:xfrm>
        </p:spPr>
        <p:txBody>
          <a:bodyPr>
            <a:noAutofit/>
          </a:bodyPr>
          <a:lstStyle/>
          <a:p>
            <a:r>
              <a:rPr lang="en-US" sz="4400" dirty="0" smtClean="0"/>
              <a:t>Neurological Assessment &amp; Monitoring in the ED</a:t>
            </a:r>
            <a:endParaRPr lang="en-US" sz="4400" dirty="0"/>
          </a:p>
        </p:txBody>
      </p:sp>
      <p:pic>
        <p:nvPicPr>
          <p:cNvPr id="248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1" y="3060032"/>
            <a:ext cx="3962399"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4121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57200" y="685800"/>
            <a:ext cx="8229600" cy="1066800"/>
          </a:xfrm>
        </p:spPr>
        <p:txBody>
          <a:bodyPr/>
          <a:lstStyle/>
          <a:p>
            <a:r>
              <a:rPr lang="en-US" b="1" dirty="0" smtClean="0"/>
              <a:t>Neuro Assessment</a:t>
            </a:r>
            <a:endParaRPr lang="en-US" b="1" dirty="0"/>
          </a:p>
        </p:txBody>
      </p:sp>
      <p:sp>
        <p:nvSpPr>
          <p:cNvPr id="110595" name="Rectangle 3"/>
          <p:cNvSpPr>
            <a:spLocks noGrp="1" noChangeArrowheads="1"/>
          </p:cNvSpPr>
          <p:nvPr>
            <p:ph idx="1"/>
          </p:nvPr>
        </p:nvSpPr>
        <p:spPr>
          <a:xfrm>
            <a:off x="12032" y="1905000"/>
            <a:ext cx="8382000" cy="5105400"/>
          </a:xfrm>
        </p:spPr>
        <p:txBody>
          <a:bodyPr/>
          <a:lstStyle/>
          <a:p>
            <a:r>
              <a:rPr lang="en-US" sz="4000" dirty="0"/>
              <a:t>Most reliable indicator </a:t>
            </a:r>
            <a:r>
              <a:rPr lang="en-US" sz="4000" dirty="0" smtClean="0"/>
              <a:t>is </a:t>
            </a:r>
            <a:r>
              <a:rPr lang="en-US" sz="4000" b="1" u="sng" dirty="0">
                <a:solidFill>
                  <a:schemeClr val="accent2"/>
                </a:solidFill>
                <a:effectLst>
                  <a:outerShdw blurRad="38100" dist="38100" dir="2700000" algn="tl">
                    <a:srgbClr val="FFFFFF"/>
                  </a:outerShdw>
                </a:effectLst>
              </a:rPr>
              <a:t>level of </a:t>
            </a:r>
            <a:r>
              <a:rPr lang="en-US" sz="4000" b="1" u="sng" dirty="0" smtClean="0">
                <a:solidFill>
                  <a:schemeClr val="accent2"/>
                </a:solidFill>
                <a:effectLst>
                  <a:outerShdw blurRad="38100" dist="38100" dir="2700000" algn="tl">
                    <a:srgbClr val="FFFFFF"/>
                  </a:outerShdw>
                </a:effectLst>
              </a:rPr>
              <a:t>consciousness</a:t>
            </a:r>
          </a:p>
          <a:p>
            <a:pPr marL="109728" indent="0">
              <a:buNone/>
            </a:pPr>
            <a:endParaRPr lang="en-US" sz="4000" b="1" u="sng" dirty="0">
              <a:solidFill>
                <a:schemeClr val="accent2"/>
              </a:solidFill>
              <a:effectLst>
                <a:outerShdw blurRad="38100" dist="38100" dir="2700000" algn="tl">
                  <a:srgbClr val="FFFFFF"/>
                </a:outerShdw>
              </a:effectLst>
            </a:endParaRPr>
          </a:p>
          <a:p>
            <a:r>
              <a:rPr lang="en-US" sz="4000" dirty="0"/>
              <a:t>I</a:t>
            </a:r>
            <a:r>
              <a:rPr lang="en-US" sz="4000" dirty="0" smtClean="0"/>
              <a:t>nitial </a:t>
            </a:r>
            <a:r>
              <a:rPr lang="en-US" sz="4000" dirty="0"/>
              <a:t>assessment and continuous evaluation are required to detect changes</a:t>
            </a:r>
          </a:p>
          <a:p>
            <a:pPr marL="109728" indent="0">
              <a:buNone/>
            </a:pPr>
            <a:endParaRPr lang="en-US" dirty="0"/>
          </a:p>
        </p:txBody>
      </p:sp>
      <p:sp>
        <p:nvSpPr>
          <p:cNvPr id="2" name="Footer Placeholder 1"/>
          <p:cNvSpPr>
            <a:spLocks noGrp="1"/>
          </p:cNvSpPr>
          <p:nvPr>
            <p:ph type="ftr" sz="quarter" idx="11"/>
          </p:nvPr>
        </p:nvSpPr>
        <p:spPr>
          <a:xfrm>
            <a:off x="5257800" y="612648"/>
            <a:ext cx="3733800" cy="457200"/>
          </a:xfrm>
        </p:spPr>
        <p:txBody>
          <a:bodyPr/>
          <a:lstStyle/>
          <a:p>
            <a:pPr algn="ctr"/>
            <a:r>
              <a:rPr lang="en-US" smtClean="0"/>
              <a:t>City Wide ED Orientation, June 2015</a:t>
            </a:r>
            <a:endParaRPr lang="en-CA"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b="1"/>
              <a:t>Evaluate LOC:</a:t>
            </a:r>
          </a:p>
        </p:txBody>
      </p:sp>
      <p:sp>
        <p:nvSpPr>
          <p:cNvPr id="4099" name="Rectangle 3"/>
          <p:cNvSpPr>
            <a:spLocks noGrp="1" noChangeArrowheads="1"/>
          </p:cNvSpPr>
          <p:nvPr>
            <p:ph idx="1"/>
          </p:nvPr>
        </p:nvSpPr>
        <p:spPr/>
        <p:txBody>
          <a:bodyPr/>
          <a:lstStyle/>
          <a:p>
            <a:pPr>
              <a:buFont typeface="Wingdings" pitchFamily="2" charset="2"/>
              <a:buNone/>
            </a:pPr>
            <a:r>
              <a:rPr lang="en-US" sz="2800" b="1" dirty="0"/>
              <a:t>1.  </a:t>
            </a:r>
            <a:r>
              <a:rPr lang="en-US" sz="4000" b="1" u="sng" dirty="0"/>
              <a:t>Primary Assessment:</a:t>
            </a:r>
            <a:r>
              <a:rPr lang="en-US" sz="2800" b="1" dirty="0"/>
              <a:t> </a:t>
            </a:r>
          </a:p>
          <a:p>
            <a:pPr>
              <a:buFont typeface="Wingdings" pitchFamily="2" charset="2"/>
              <a:buNone/>
            </a:pPr>
            <a:r>
              <a:rPr lang="en-US" sz="2800" b="1" dirty="0"/>
              <a:t>	</a:t>
            </a:r>
            <a:r>
              <a:rPr lang="en-US" sz="2800" dirty="0"/>
              <a:t>ABC’s then D</a:t>
            </a:r>
          </a:p>
          <a:p>
            <a:pPr>
              <a:buFont typeface="Wingdings" pitchFamily="2" charset="2"/>
              <a:buNone/>
            </a:pPr>
            <a:r>
              <a:rPr lang="en-US" sz="2800" dirty="0"/>
              <a:t>	</a:t>
            </a:r>
            <a:r>
              <a:rPr lang="en-US" sz="2800" b="1" dirty="0">
                <a:solidFill>
                  <a:schemeClr val="tx2"/>
                </a:solidFill>
              </a:rPr>
              <a:t>AVPU</a:t>
            </a:r>
            <a:r>
              <a:rPr lang="en-US" sz="2800" b="1" dirty="0"/>
              <a:t>:</a:t>
            </a:r>
            <a:r>
              <a:rPr lang="en-US" sz="2800" dirty="0"/>
              <a:t>  	</a:t>
            </a:r>
          </a:p>
          <a:p>
            <a:pPr>
              <a:buFont typeface="Wingdings" pitchFamily="2" charset="2"/>
              <a:buNone/>
            </a:pPr>
            <a:r>
              <a:rPr lang="en-US" sz="2800" dirty="0"/>
              <a:t>		</a:t>
            </a:r>
            <a:r>
              <a:rPr lang="en-US" sz="2800" b="1" dirty="0"/>
              <a:t>A </a:t>
            </a:r>
            <a:r>
              <a:rPr lang="en-US" sz="2800" dirty="0"/>
              <a:t>alert</a:t>
            </a:r>
          </a:p>
          <a:p>
            <a:pPr>
              <a:buFont typeface="Wingdings" pitchFamily="2" charset="2"/>
              <a:buNone/>
            </a:pPr>
            <a:r>
              <a:rPr lang="en-US" sz="2800" dirty="0"/>
              <a:t>		</a:t>
            </a:r>
            <a:r>
              <a:rPr lang="en-US" sz="2800" b="1" dirty="0"/>
              <a:t>V </a:t>
            </a:r>
            <a:r>
              <a:rPr lang="en-US" sz="2800" dirty="0"/>
              <a:t>responds to verbal stimuli</a:t>
            </a:r>
          </a:p>
          <a:p>
            <a:pPr>
              <a:buFont typeface="Wingdings" pitchFamily="2" charset="2"/>
              <a:buNone/>
            </a:pPr>
            <a:r>
              <a:rPr lang="en-US" sz="2800" dirty="0"/>
              <a:t>		</a:t>
            </a:r>
            <a:r>
              <a:rPr lang="en-US" sz="2800" b="1" dirty="0"/>
              <a:t>P</a:t>
            </a:r>
            <a:r>
              <a:rPr lang="en-US" sz="2800" dirty="0"/>
              <a:t> responds to painful stimuli</a:t>
            </a:r>
          </a:p>
          <a:p>
            <a:pPr>
              <a:buFont typeface="Wingdings" pitchFamily="2" charset="2"/>
              <a:buNone/>
            </a:pPr>
            <a:r>
              <a:rPr lang="en-US" sz="2800" dirty="0"/>
              <a:t>		</a:t>
            </a:r>
            <a:r>
              <a:rPr lang="en-US" sz="2800" b="1" dirty="0"/>
              <a:t>U</a:t>
            </a:r>
            <a:r>
              <a:rPr lang="en-US" sz="2800" dirty="0"/>
              <a:t> unresponsive </a:t>
            </a:r>
          </a:p>
          <a:p>
            <a:pPr algn="r">
              <a:buFont typeface="Wingdings" pitchFamily="2" charset="2"/>
              <a:buNone/>
            </a:pPr>
            <a:r>
              <a:rPr lang="en-US" sz="2800" dirty="0"/>
              <a:t>						</a:t>
            </a:r>
            <a:r>
              <a:rPr lang="en-US" sz="1000" dirty="0"/>
              <a:t>(TNCC)</a:t>
            </a:r>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9">
                                            <p:txEl>
                                              <p:pRg st="3" end="3"/>
                                            </p:txEl>
                                          </p:spTgt>
                                        </p:tgtEl>
                                        <p:attrNameLst>
                                          <p:attrName>style.visibility</p:attrName>
                                        </p:attrNameLst>
                                      </p:cBhvr>
                                      <p:to>
                                        <p:strVal val="visible"/>
                                      </p:to>
                                    </p:set>
                                    <p:animEffect transition="in" filter="fade">
                                      <p:cBhvr>
                                        <p:cTn id="7" dur="1000"/>
                                        <p:tgtEl>
                                          <p:spTgt spid="4099">
                                            <p:txEl>
                                              <p:pRg st="3" end="3"/>
                                            </p:txEl>
                                          </p:spTgt>
                                        </p:tgtEl>
                                      </p:cBhvr>
                                    </p:animEffect>
                                    <p:anim calcmode="lin" valueType="num">
                                      <p:cBhvr>
                                        <p:cTn id="8" dur="10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0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9">
                                            <p:txEl>
                                              <p:pRg st="4" end="4"/>
                                            </p:txEl>
                                          </p:spTgt>
                                        </p:tgtEl>
                                        <p:attrNameLst>
                                          <p:attrName>style.visibility</p:attrName>
                                        </p:attrNameLst>
                                      </p:cBhvr>
                                      <p:to>
                                        <p:strVal val="visible"/>
                                      </p:to>
                                    </p:set>
                                    <p:animEffect transition="in" filter="fade">
                                      <p:cBhvr>
                                        <p:cTn id="14" dur="1000"/>
                                        <p:tgtEl>
                                          <p:spTgt spid="4099">
                                            <p:txEl>
                                              <p:pRg st="4" end="4"/>
                                            </p:txEl>
                                          </p:spTgt>
                                        </p:tgtEl>
                                      </p:cBhvr>
                                    </p:animEffect>
                                    <p:anim calcmode="lin" valueType="num">
                                      <p:cBhvr>
                                        <p:cTn id="15" dur="10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09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099">
                                            <p:txEl>
                                              <p:pRg st="5" end="5"/>
                                            </p:txEl>
                                          </p:spTgt>
                                        </p:tgtEl>
                                        <p:attrNameLst>
                                          <p:attrName>style.visibility</p:attrName>
                                        </p:attrNameLst>
                                      </p:cBhvr>
                                      <p:to>
                                        <p:strVal val="visible"/>
                                      </p:to>
                                    </p:set>
                                    <p:animEffect transition="in" filter="fade">
                                      <p:cBhvr>
                                        <p:cTn id="21" dur="1000"/>
                                        <p:tgtEl>
                                          <p:spTgt spid="4099">
                                            <p:txEl>
                                              <p:pRg st="5" end="5"/>
                                            </p:txEl>
                                          </p:spTgt>
                                        </p:tgtEl>
                                      </p:cBhvr>
                                    </p:animEffect>
                                    <p:anim calcmode="lin" valueType="num">
                                      <p:cBhvr>
                                        <p:cTn id="22" dur="1000" fill="hold"/>
                                        <p:tgtEl>
                                          <p:spTgt spid="4099">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09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099">
                                            <p:txEl>
                                              <p:pRg st="6" end="6"/>
                                            </p:txEl>
                                          </p:spTgt>
                                        </p:tgtEl>
                                        <p:attrNameLst>
                                          <p:attrName>style.visibility</p:attrName>
                                        </p:attrNameLst>
                                      </p:cBhvr>
                                      <p:to>
                                        <p:strVal val="visible"/>
                                      </p:to>
                                    </p:set>
                                    <p:animEffect transition="in" filter="fade">
                                      <p:cBhvr>
                                        <p:cTn id="28" dur="1000"/>
                                        <p:tgtEl>
                                          <p:spTgt spid="4099">
                                            <p:txEl>
                                              <p:pRg st="6" end="6"/>
                                            </p:txEl>
                                          </p:spTgt>
                                        </p:tgtEl>
                                      </p:cBhvr>
                                    </p:animEffect>
                                    <p:anim calcmode="lin" valueType="num">
                                      <p:cBhvr>
                                        <p:cTn id="29" dur="1000" fill="hold"/>
                                        <p:tgtEl>
                                          <p:spTgt spid="4099">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09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Text Box 1028"/>
          <p:cNvSpPr txBox="1">
            <a:spLocks noChangeArrowheads="1"/>
          </p:cNvSpPr>
          <p:nvPr/>
        </p:nvSpPr>
        <p:spPr bwMode="auto">
          <a:xfrm>
            <a:off x="228600" y="1066800"/>
            <a:ext cx="35814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2800" b="1" u="sng" dirty="0">
                <a:latin typeface="Times New Roman" pitchFamily="18" charset="0"/>
              </a:rPr>
              <a:t>Primary assessment: </a:t>
            </a:r>
          </a:p>
          <a:p>
            <a:pPr eaLnBrk="0" hangingPunct="0">
              <a:spcBef>
                <a:spcPct val="50000"/>
              </a:spcBef>
            </a:pPr>
            <a:r>
              <a:rPr lang="en-US" sz="2800" dirty="0">
                <a:solidFill>
                  <a:schemeClr val="tx2"/>
                </a:solidFill>
                <a:latin typeface="Times New Roman" pitchFamily="18" charset="0"/>
              </a:rPr>
              <a:t>C-spine </a:t>
            </a:r>
            <a:r>
              <a:rPr lang="en-US" sz="2800" dirty="0" smtClean="0">
                <a:solidFill>
                  <a:schemeClr val="tx2"/>
                </a:solidFill>
                <a:latin typeface="Times New Roman" pitchFamily="18" charset="0"/>
              </a:rPr>
              <a:t>stabilization</a:t>
            </a:r>
          </a:p>
          <a:p>
            <a:pPr eaLnBrk="0" hangingPunct="0">
              <a:spcBef>
                <a:spcPct val="50000"/>
              </a:spcBef>
            </a:pPr>
            <a:endParaRPr lang="en-US" sz="2800" dirty="0">
              <a:solidFill>
                <a:schemeClr val="tx2"/>
              </a:solidFill>
              <a:latin typeface="Times New Roman" pitchFamily="18" charset="0"/>
            </a:endParaRPr>
          </a:p>
          <a:p>
            <a:pPr eaLnBrk="0" hangingPunct="0">
              <a:spcBef>
                <a:spcPct val="50000"/>
              </a:spcBef>
            </a:pPr>
            <a:r>
              <a:rPr lang="en-US" sz="2800" dirty="0" smtClean="0">
                <a:solidFill>
                  <a:schemeClr val="tx2"/>
                </a:solidFill>
                <a:latin typeface="Times New Roman" pitchFamily="18" charset="0"/>
              </a:rPr>
              <a:t>Immobilize, and apply collar using at least two people. </a:t>
            </a:r>
          </a:p>
          <a:p>
            <a:pPr eaLnBrk="0" hangingPunct="0">
              <a:spcBef>
                <a:spcPct val="50000"/>
              </a:spcBef>
            </a:pPr>
            <a:r>
              <a:rPr lang="en-US" sz="2800" dirty="0" smtClean="0">
                <a:solidFill>
                  <a:schemeClr val="tx2"/>
                </a:solidFill>
                <a:latin typeface="Times New Roman" pitchFamily="18" charset="0"/>
              </a:rPr>
              <a:t>If logrolling, need at least 3 people</a:t>
            </a:r>
            <a:endParaRPr lang="en-CA" sz="2800" dirty="0">
              <a:solidFill>
                <a:schemeClr val="tx2"/>
              </a:solidFill>
              <a:latin typeface="Times New Roman" pitchFamily="18" charset="0"/>
            </a:endParaRPr>
          </a:p>
        </p:txBody>
      </p:sp>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249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800"/>
            <a:ext cx="37623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00200" y="5715000"/>
            <a:ext cx="6553200" cy="369332"/>
          </a:xfrm>
          <a:prstGeom prst="rect">
            <a:avLst/>
          </a:prstGeom>
        </p:spPr>
        <p:txBody>
          <a:bodyPr wrap="square">
            <a:spAutoFit/>
          </a:bodyPr>
          <a:lstStyle/>
          <a:p>
            <a:r>
              <a:rPr lang="en-US" dirty="0">
                <a:hlinkClick r:id="rId4"/>
              </a:rPr>
              <a:t>http://www.youtube.com/watch?v=egVNsQx9Gcs</a:t>
            </a:r>
            <a:endParaRPr lang="en-US"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9848"/>
          </a:xfrm>
        </p:spPr>
        <p:txBody>
          <a:bodyPr/>
          <a:lstStyle/>
          <a:p>
            <a:r>
              <a:rPr lang="en-US" dirty="0" smtClean="0"/>
              <a:t>NENA Core Competencies: </a:t>
            </a:r>
            <a:r>
              <a:rPr lang="en-US" dirty="0" err="1" smtClean="0"/>
              <a:t>Neuro</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
        <p:nvSpPr>
          <p:cNvPr id="4" name="TextBox 3"/>
          <p:cNvSpPr txBox="1"/>
          <p:nvPr/>
        </p:nvSpPr>
        <p:spPr>
          <a:xfrm>
            <a:off x="304800" y="1981200"/>
            <a:ext cx="8610600" cy="646331"/>
          </a:xfrm>
          <a:prstGeom prst="rect">
            <a:avLst/>
          </a:prstGeom>
          <a:noFill/>
        </p:spPr>
        <p:txBody>
          <a:bodyPr wrap="square" rtlCol="0">
            <a:spAutoFit/>
          </a:bodyPr>
          <a:lstStyle/>
          <a:p>
            <a:r>
              <a:rPr lang="en-US" i="1" dirty="0" smtClean="0"/>
              <a:t>INITIAL NEUROLOGICAL ASSESSMENT, INTERVENTION, and MONITORING</a:t>
            </a:r>
            <a:endParaRPr lang="en-US" i="1" dirty="0"/>
          </a:p>
          <a:p>
            <a:r>
              <a:rPr lang="en-US" i="1" dirty="0" smtClean="0"/>
              <a:t>IS A COMPETENCY REQUIRED BY ALL EMERGENCY NURSES</a:t>
            </a:r>
            <a:endParaRPr lang="en-US" i="1" dirty="0"/>
          </a:p>
        </p:txBody>
      </p:sp>
      <p:sp>
        <p:nvSpPr>
          <p:cNvPr id="5" name="TextBox 4"/>
          <p:cNvSpPr txBox="1"/>
          <p:nvPr/>
        </p:nvSpPr>
        <p:spPr>
          <a:xfrm>
            <a:off x="-67046" y="2743200"/>
            <a:ext cx="9354292" cy="3539430"/>
          </a:xfrm>
          <a:prstGeom prst="rect">
            <a:avLst/>
          </a:prstGeom>
          <a:noFill/>
        </p:spPr>
        <p:txBody>
          <a:bodyPr wrap="none" rtlCol="0">
            <a:spAutoFit/>
          </a:bodyPr>
          <a:lstStyle/>
          <a:p>
            <a:endParaRPr lang="en-US" sz="2800" dirty="0"/>
          </a:p>
          <a:p>
            <a:pPr marL="457200" indent="-457200">
              <a:buFont typeface="Wingdings" pitchFamily="2" charset="2"/>
              <a:buChar char="Ø"/>
            </a:pPr>
            <a:r>
              <a:rPr lang="en-US" sz="2800" dirty="0"/>
              <a:t>Knowledge of neurological emergencies specific to the </a:t>
            </a:r>
            <a:endParaRPr lang="en-US" sz="2800" dirty="0" smtClean="0"/>
          </a:p>
          <a:p>
            <a:r>
              <a:rPr lang="en-US" sz="2800" dirty="0"/>
              <a:t> </a:t>
            </a:r>
            <a:r>
              <a:rPr lang="en-US" sz="2800" dirty="0" smtClean="0"/>
              <a:t>   adult/pediatric/geriatric </a:t>
            </a:r>
            <a:r>
              <a:rPr lang="en-US" sz="2800" dirty="0"/>
              <a:t>populations </a:t>
            </a:r>
          </a:p>
          <a:p>
            <a:pPr marL="457200" indent="-457200">
              <a:buFont typeface="Wingdings" pitchFamily="2" charset="2"/>
              <a:buChar char="Ø"/>
            </a:pPr>
            <a:r>
              <a:rPr lang="en-US" sz="2800" dirty="0" smtClean="0"/>
              <a:t>Assessment </a:t>
            </a:r>
            <a:r>
              <a:rPr lang="en-US" sz="2800" dirty="0"/>
              <a:t>of level of consciousness </a:t>
            </a:r>
          </a:p>
          <a:p>
            <a:pPr marL="457200" indent="-457200">
              <a:buFont typeface="Wingdings" pitchFamily="2" charset="2"/>
              <a:buChar char="Ø"/>
            </a:pPr>
            <a:r>
              <a:rPr lang="en-US" sz="2800" dirty="0" smtClean="0"/>
              <a:t>Interpretation </a:t>
            </a:r>
            <a:r>
              <a:rPr lang="en-US" sz="2800" dirty="0"/>
              <a:t>of neurological signs and symptoms in </a:t>
            </a:r>
            <a:endParaRPr lang="en-US" sz="2800" dirty="0" smtClean="0"/>
          </a:p>
          <a:p>
            <a:r>
              <a:rPr lang="en-US" sz="2800" dirty="0"/>
              <a:t> </a:t>
            </a:r>
            <a:r>
              <a:rPr lang="en-US" sz="2800" dirty="0" smtClean="0"/>
              <a:t>   context </a:t>
            </a:r>
            <a:r>
              <a:rPr lang="en-US" sz="2800" dirty="0"/>
              <a:t>with history </a:t>
            </a:r>
          </a:p>
          <a:p>
            <a:pPr marL="457200" indent="-457200">
              <a:buFont typeface="Wingdings" pitchFamily="2" charset="2"/>
              <a:buChar char="Ø"/>
            </a:pPr>
            <a:r>
              <a:rPr lang="en-US" sz="2800" dirty="0" smtClean="0"/>
              <a:t>Assessment </a:t>
            </a:r>
            <a:r>
              <a:rPr lang="en-US" sz="2800" dirty="0"/>
              <a:t>of Glasgow Coma Scale </a:t>
            </a:r>
          </a:p>
          <a:p>
            <a:pPr marL="285750" indent="-285750">
              <a:buFont typeface="Wingdings" pitchFamily="2" charset="2"/>
              <a:buChar char="Ø"/>
            </a:pPr>
            <a:endParaRPr lang="en-US" sz="2800" dirty="0"/>
          </a:p>
        </p:txBody>
      </p:sp>
      <p:sp>
        <p:nvSpPr>
          <p:cNvPr id="6" name="TextBox 5"/>
          <p:cNvSpPr txBox="1"/>
          <p:nvPr/>
        </p:nvSpPr>
        <p:spPr>
          <a:xfrm>
            <a:off x="228600" y="6477000"/>
            <a:ext cx="997389" cy="276999"/>
          </a:xfrm>
          <a:prstGeom prst="rect">
            <a:avLst/>
          </a:prstGeom>
          <a:noFill/>
        </p:spPr>
        <p:txBody>
          <a:bodyPr wrap="none" rtlCol="0">
            <a:spAutoFit/>
          </a:bodyPr>
          <a:lstStyle/>
          <a:p>
            <a:r>
              <a:rPr lang="en-US" sz="1200" dirty="0" smtClean="0"/>
              <a:t>NENA, 2014</a:t>
            </a:r>
            <a:endParaRPr lang="en-US" sz="1200" dirty="0"/>
          </a:p>
        </p:txBody>
      </p:sp>
    </p:spTree>
    <p:extLst>
      <p:ext uri="{BB962C8B-B14F-4D97-AF65-F5344CB8AC3E}">
        <p14:creationId xmlns:p14="http://schemas.microsoft.com/office/powerpoint/2010/main" val="10178851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Secondary</a:t>
            </a:r>
            <a:r>
              <a:rPr lang="en-US" dirty="0" smtClean="0"/>
              <a:t> Neuro Assessment</a:t>
            </a:r>
            <a:endParaRPr lang="en-US" dirty="0"/>
          </a:p>
        </p:txBody>
      </p:sp>
      <p:sp>
        <p:nvSpPr>
          <p:cNvPr id="3" name="Footer Placeholder 2"/>
          <p:cNvSpPr>
            <a:spLocks noGrp="1"/>
          </p:cNvSpPr>
          <p:nvPr>
            <p:ph type="ftr" sz="quarter" idx="11"/>
          </p:nvPr>
        </p:nvSpPr>
        <p:spPr/>
        <p:txBody>
          <a:bodyPr/>
          <a:lstStyle/>
          <a:p>
            <a:r>
              <a:rPr lang="en-US" dirty="0" smtClean="0"/>
              <a:t>City Wide ED Orientation, June 2015</a:t>
            </a:r>
            <a:endParaRPr lang="en-CA" dirty="0"/>
          </a:p>
        </p:txBody>
      </p:sp>
      <p:sp>
        <p:nvSpPr>
          <p:cNvPr id="4" name="TextBox 3"/>
          <p:cNvSpPr txBox="1"/>
          <p:nvPr/>
        </p:nvSpPr>
        <p:spPr>
          <a:xfrm>
            <a:off x="1219200" y="2362200"/>
            <a:ext cx="2143857" cy="1815882"/>
          </a:xfrm>
          <a:prstGeom prst="rect">
            <a:avLst/>
          </a:prstGeom>
          <a:noFill/>
        </p:spPr>
        <p:txBody>
          <a:bodyPr wrap="none" rtlCol="0">
            <a:spAutoFit/>
          </a:bodyPr>
          <a:lstStyle/>
          <a:p>
            <a:r>
              <a:rPr lang="en-US" sz="2800" dirty="0" smtClean="0"/>
              <a:t>Pupil check</a:t>
            </a:r>
          </a:p>
          <a:p>
            <a:pPr marL="457200" indent="-457200">
              <a:buFont typeface="Wingdings" pitchFamily="2" charset="2"/>
              <a:buChar char="Ø"/>
            </a:pPr>
            <a:r>
              <a:rPr lang="en-US" sz="2800" dirty="0" smtClean="0"/>
              <a:t>Equal?</a:t>
            </a:r>
          </a:p>
          <a:p>
            <a:pPr marL="457200" indent="-457200">
              <a:buFont typeface="Wingdings" pitchFamily="2" charset="2"/>
              <a:buChar char="Ø"/>
            </a:pPr>
            <a:r>
              <a:rPr lang="en-US" sz="2800" dirty="0" smtClean="0"/>
              <a:t>Reactive?</a:t>
            </a:r>
          </a:p>
          <a:p>
            <a:pPr marL="457200" indent="-457200">
              <a:buFont typeface="Wingdings" pitchFamily="2" charset="2"/>
              <a:buChar char="Ø"/>
            </a:pPr>
            <a:r>
              <a:rPr lang="en-US" sz="2800" dirty="0" smtClean="0"/>
              <a:t>Baseline?</a:t>
            </a:r>
            <a:endParaRPr lang="en-US" sz="2800" dirty="0"/>
          </a:p>
        </p:txBody>
      </p:sp>
      <p:pic>
        <p:nvPicPr>
          <p:cNvPr id="248834" name="Picture 2" descr="Kayak Commercial: Pup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0661" y="2514600"/>
            <a:ext cx="4651129" cy="249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59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295400" y="228600"/>
            <a:ext cx="7010400" cy="990600"/>
          </a:xfrm>
        </p:spPr>
        <p:txBody>
          <a:bodyPr/>
          <a:lstStyle/>
          <a:p>
            <a:r>
              <a:rPr lang="en-US" b="1" dirty="0">
                <a:solidFill>
                  <a:schemeClr val="tx1"/>
                </a:solidFill>
              </a:rPr>
              <a:t>Evaluate LOC:</a:t>
            </a:r>
          </a:p>
        </p:txBody>
      </p:sp>
      <p:sp>
        <p:nvSpPr>
          <p:cNvPr id="5123" name="Rectangle 3"/>
          <p:cNvSpPr>
            <a:spLocks noGrp="1" noChangeArrowheads="1"/>
          </p:cNvSpPr>
          <p:nvPr>
            <p:ph idx="1"/>
          </p:nvPr>
        </p:nvSpPr>
        <p:spPr>
          <a:xfrm>
            <a:off x="762000" y="1066800"/>
            <a:ext cx="8001000" cy="5410200"/>
          </a:xfrm>
        </p:spPr>
        <p:txBody>
          <a:bodyPr>
            <a:normAutofit/>
          </a:bodyPr>
          <a:lstStyle/>
          <a:p>
            <a:pPr>
              <a:buFont typeface="Wingdings" pitchFamily="2" charset="2"/>
              <a:buNone/>
            </a:pPr>
            <a:r>
              <a:rPr lang="en-US" b="1" dirty="0"/>
              <a:t>Secondary Assessment:</a:t>
            </a:r>
          </a:p>
          <a:p>
            <a:pPr>
              <a:buFont typeface="Wingdings" pitchFamily="2" charset="2"/>
              <a:buNone/>
            </a:pPr>
            <a:endParaRPr lang="en-US" b="1" u="sng" dirty="0">
              <a:solidFill>
                <a:schemeClr val="accent2"/>
              </a:solidFill>
              <a:effectLst>
                <a:outerShdw blurRad="38100" dist="38100" dir="2700000" algn="tl">
                  <a:srgbClr val="FFFFFF"/>
                </a:outerShdw>
              </a:effectLst>
            </a:endParaRPr>
          </a:p>
          <a:p>
            <a:pPr>
              <a:buFont typeface="Wingdings" pitchFamily="2" charset="2"/>
              <a:buNone/>
            </a:pPr>
            <a:r>
              <a:rPr lang="en-US" sz="3600" b="1" u="sng" dirty="0">
                <a:solidFill>
                  <a:schemeClr val="tx2"/>
                </a:solidFill>
              </a:rPr>
              <a:t>Glasgow coma scale</a:t>
            </a:r>
            <a:r>
              <a:rPr lang="en-US" sz="3600" b="1" dirty="0" smtClean="0">
                <a:solidFill>
                  <a:schemeClr val="tx2"/>
                </a:solidFill>
              </a:rPr>
              <a:t>:</a:t>
            </a:r>
            <a:endParaRPr lang="en-US" sz="3600" dirty="0"/>
          </a:p>
          <a:p>
            <a:pPr lvl="1"/>
            <a:r>
              <a:rPr lang="en-US" sz="3600" b="1" dirty="0"/>
              <a:t>It is comprised of </a:t>
            </a:r>
            <a:r>
              <a:rPr lang="en-US" sz="3600" b="1" dirty="0" smtClean="0"/>
              <a:t>three parts</a:t>
            </a:r>
            <a:r>
              <a:rPr lang="en-US" sz="3600" b="1" dirty="0"/>
              <a:t>: </a:t>
            </a:r>
          </a:p>
          <a:p>
            <a:pPr lvl="2"/>
            <a:r>
              <a:rPr lang="en-US" sz="3600" b="1" dirty="0">
                <a:solidFill>
                  <a:schemeClr val="tx1"/>
                </a:solidFill>
              </a:rPr>
              <a:t>Best Eye response (4-1)</a:t>
            </a:r>
          </a:p>
          <a:p>
            <a:pPr lvl="2"/>
            <a:r>
              <a:rPr lang="en-US" sz="3600" b="1" dirty="0">
                <a:solidFill>
                  <a:schemeClr val="tx1"/>
                </a:solidFill>
              </a:rPr>
              <a:t>Best verbal response(5-1)</a:t>
            </a:r>
          </a:p>
          <a:p>
            <a:pPr lvl="2"/>
            <a:r>
              <a:rPr lang="en-US" sz="3600" b="1" dirty="0">
                <a:solidFill>
                  <a:schemeClr val="tx1"/>
                </a:solidFill>
              </a:rPr>
              <a:t>Best Motor response(6-1)</a:t>
            </a:r>
          </a:p>
          <a:p>
            <a:pPr lvl="1">
              <a:buFont typeface="Wingdings" pitchFamily="2" charset="2"/>
              <a:buNone/>
            </a:pPr>
            <a:r>
              <a:rPr lang="en-US" sz="3600" b="1" dirty="0">
                <a:solidFill>
                  <a:schemeClr val="accent2"/>
                </a:solidFill>
                <a:effectLst>
                  <a:outerShdw blurRad="38100" dist="38100" dir="2700000" algn="tl">
                    <a:srgbClr val="FFFFFF"/>
                  </a:outerShdw>
                </a:effectLst>
              </a:rPr>
              <a:t>      </a:t>
            </a:r>
            <a:r>
              <a:rPr lang="en-US" sz="3600" b="1" dirty="0">
                <a:solidFill>
                  <a:schemeClr val="tx2"/>
                </a:solidFill>
              </a:rPr>
              <a:t>E + V + M = GCS</a:t>
            </a:r>
          </a:p>
        </p:txBody>
      </p:sp>
      <p:sp>
        <p:nvSpPr>
          <p:cNvPr id="2" name="Footer Placeholder 1"/>
          <p:cNvSpPr>
            <a:spLocks noGrp="1"/>
          </p:cNvSpPr>
          <p:nvPr>
            <p:ph type="ftr" sz="quarter" idx="11"/>
          </p:nvPr>
        </p:nvSpPr>
        <p:spPr>
          <a:xfrm>
            <a:off x="6324600" y="609600"/>
            <a:ext cx="28194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3">
                                            <p:txEl>
                                              <p:pRg st="4" end="4"/>
                                            </p:txEl>
                                          </p:spTgt>
                                        </p:tgtEl>
                                        <p:attrNameLst>
                                          <p:attrName>style.visibility</p:attrName>
                                        </p:attrNameLst>
                                      </p:cBhvr>
                                      <p:to>
                                        <p:strVal val="visible"/>
                                      </p:to>
                                    </p:set>
                                    <p:animEffect transition="in" filter="fade">
                                      <p:cBhvr>
                                        <p:cTn id="7" dur="1000"/>
                                        <p:tgtEl>
                                          <p:spTgt spid="5123">
                                            <p:txEl>
                                              <p:pRg st="4" end="4"/>
                                            </p:txEl>
                                          </p:spTgt>
                                        </p:tgtEl>
                                      </p:cBhvr>
                                    </p:animEffect>
                                    <p:anim calcmode="lin" valueType="num">
                                      <p:cBhvr>
                                        <p:cTn id="8" dur="1000" fill="hold"/>
                                        <p:tgtEl>
                                          <p:spTgt spid="512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1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xEl>
                                              <p:pRg st="5" end="5"/>
                                            </p:txEl>
                                          </p:spTgt>
                                        </p:tgtEl>
                                        <p:attrNameLst>
                                          <p:attrName>style.visibility</p:attrName>
                                        </p:attrNameLst>
                                      </p:cBhvr>
                                      <p:to>
                                        <p:strVal val="visible"/>
                                      </p:to>
                                    </p:set>
                                    <p:animEffect transition="in" filter="fade">
                                      <p:cBhvr>
                                        <p:cTn id="14" dur="1000"/>
                                        <p:tgtEl>
                                          <p:spTgt spid="5123">
                                            <p:txEl>
                                              <p:pRg st="5" end="5"/>
                                            </p:txEl>
                                          </p:spTgt>
                                        </p:tgtEl>
                                      </p:cBhvr>
                                    </p:animEffect>
                                    <p:anim calcmode="lin" valueType="num">
                                      <p:cBhvr>
                                        <p:cTn id="15" dur="1000" fill="hold"/>
                                        <p:tgtEl>
                                          <p:spTgt spid="512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1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xEl>
                                              <p:pRg st="6" end="6"/>
                                            </p:txEl>
                                          </p:spTgt>
                                        </p:tgtEl>
                                        <p:attrNameLst>
                                          <p:attrName>style.visibility</p:attrName>
                                        </p:attrNameLst>
                                      </p:cBhvr>
                                      <p:to>
                                        <p:strVal val="visible"/>
                                      </p:to>
                                    </p:set>
                                    <p:animEffect transition="in" filter="fade">
                                      <p:cBhvr>
                                        <p:cTn id="21" dur="1000"/>
                                        <p:tgtEl>
                                          <p:spTgt spid="5123">
                                            <p:txEl>
                                              <p:pRg st="6" end="6"/>
                                            </p:txEl>
                                          </p:spTgt>
                                        </p:tgtEl>
                                      </p:cBhvr>
                                    </p:animEffect>
                                    <p:anim calcmode="lin" valueType="num">
                                      <p:cBhvr>
                                        <p:cTn id="22" dur="1000" fill="hold"/>
                                        <p:tgtEl>
                                          <p:spTgt spid="512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51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123">
                                            <p:txEl>
                                              <p:pRg st="7" end="7"/>
                                            </p:txEl>
                                          </p:spTgt>
                                        </p:tgtEl>
                                        <p:attrNameLst>
                                          <p:attrName>style.visibility</p:attrName>
                                        </p:attrNameLst>
                                      </p:cBhvr>
                                      <p:to>
                                        <p:strVal val="visible"/>
                                      </p:to>
                                    </p:set>
                                    <p:animEffect transition="in" filter="fade">
                                      <p:cBhvr>
                                        <p:cTn id="28" dur="1000"/>
                                        <p:tgtEl>
                                          <p:spTgt spid="5123">
                                            <p:txEl>
                                              <p:pRg st="7" end="7"/>
                                            </p:txEl>
                                          </p:spTgt>
                                        </p:tgtEl>
                                      </p:cBhvr>
                                    </p:animEffect>
                                    <p:anim calcmode="lin" valueType="num">
                                      <p:cBhvr>
                                        <p:cTn id="29" dur="1000" fill="hold"/>
                                        <p:tgtEl>
                                          <p:spTgt spid="512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512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GCS Tips</a:t>
            </a:r>
            <a:endParaRPr lang="en-US" dirty="0"/>
          </a:p>
        </p:txBody>
      </p:sp>
      <p:sp>
        <p:nvSpPr>
          <p:cNvPr id="3" name="Footer Placeholder 2"/>
          <p:cNvSpPr>
            <a:spLocks noGrp="1"/>
          </p:cNvSpPr>
          <p:nvPr>
            <p:ph type="ftr" sz="quarter" idx="11"/>
          </p:nvPr>
        </p:nvSpPr>
        <p:spPr/>
        <p:txBody>
          <a:bodyPr/>
          <a:lstStyle/>
          <a:p>
            <a:r>
              <a:rPr lang="en-US" smtClean="0"/>
              <a:t>City Wide ED Orientation, June 2015</a:t>
            </a:r>
            <a:endParaRPr lang="en-CA"/>
          </a:p>
        </p:txBody>
      </p:sp>
      <p:pic>
        <p:nvPicPr>
          <p:cNvPr id="2508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438400"/>
            <a:ext cx="20764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4263189"/>
            <a:ext cx="1743075" cy="1631216"/>
          </a:xfrm>
          <a:prstGeom prst="rect">
            <a:avLst/>
          </a:prstGeom>
          <a:noFill/>
        </p:spPr>
        <p:txBody>
          <a:bodyPr wrap="square" rtlCol="0">
            <a:spAutoFit/>
          </a:bodyPr>
          <a:lstStyle/>
          <a:p>
            <a:r>
              <a:rPr lang="en-US" sz="2800" dirty="0" smtClean="0"/>
              <a:t>GCS = 3</a:t>
            </a:r>
          </a:p>
          <a:p>
            <a:r>
              <a:rPr lang="en-US" dirty="0" smtClean="0"/>
              <a:t>The lower</a:t>
            </a:r>
          </a:p>
          <a:p>
            <a:r>
              <a:rPr lang="en-US" dirty="0" smtClean="0"/>
              <a:t>the score the </a:t>
            </a:r>
          </a:p>
          <a:p>
            <a:r>
              <a:rPr lang="en-US" dirty="0" smtClean="0"/>
              <a:t>poorer the prognosis</a:t>
            </a:r>
            <a:endParaRPr lang="en-US" dirty="0"/>
          </a:p>
        </p:txBody>
      </p:sp>
      <p:pic>
        <p:nvPicPr>
          <p:cNvPr id="2508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38400"/>
            <a:ext cx="2438400" cy="179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87943" y="4271391"/>
            <a:ext cx="3405099" cy="1077218"/>
          </a:xfrm>
          <a:prstGeom prst="rect">
            <a:avLst/>
          </a:prstGeom>
          <a:noFill/>
        </p:spPr>
        <p:txBody>
          <a:bodyPr wrap="none" rtlCol="0">
            <a:spAutoFit/>
          </a:bodyPr>
          <a:lstStyle/>
          <a:p>
            <a:r>
              <a:rPr lang="en-US" sz="2800" dirty="0" smtClean="0"/>
              <a:t>If GCS &lt; 8, intubate</a:t>
            </a:r>
          </a:p>
          <a:p>
            <a:r>
              <a:rPr lang="en-US" dirty="0" smtClean="0"/>
              <a:t>Airway is no longer being</a:t>
            </a:r>
          </a:p>
          <a:p>
            <a:r>
              <a:rPr lang="en-US" dirty="0" smtClean="0"/>
              <a:t>protected</a:t>
            </a:r>
            <a:endParaRPr lang="en-US" dirty="0"/>
          </a:p>
        </p:txBody>
      </p:sp>
      <p:sp>
        <p:nvSpPr>
          <p:cNvPr id="7" name="TextBox 6"/>
          <p:cNvSpPr txBox="1"/>
          <p:nvPr/>
        </p:nvSpPr>
        <p:spPr>
          <a:xfrm>
            <a:off x="6096000" y="1981200"/>
            <a:ext cx="2807179" cy="1938992"/>
          </a:xfrm>
          <a:prstGeom prst="rect">
            <a:avLst/>
          </a:prstGeom>
          <a:noFill/>
        </p:spPr>
        <p:txBody>
          <a:bodyPr wrap="none" rtlCol="0">
            <a:spAutoFit/>
          </a:bodyPr>
          <a:lstStyle/>
          <a:p>
            <a:r>
              <a:rPr lang="en-US" sz="2400" b="1" dirty="0" smtClean="0"/>
              <a:t>Always try to</a:t>
            </a:r>
          </a:p>
          <a:p>
            <a:r>
              <a:rPr lang="en-US" sz="2400" b="1" dirty="0" smtClean="0"/>
              <a:t>determine</a:t>
            </a:r>
          </a:p>
          <a:p>
            <a:r>
              <a:rPr lang="en-US" sz="2400" b="1" dirty="0" smtClean="0"/>
              <a:t>baseline &amp;</a:t>
            </a:r>
          </a:p>
          <a:p>
            <a:r>
              <a:rPr lang="en-US" sz="2400" b="1" dirty="0" smtClean="0"/>
              <a:t>document if</a:t>
            </a:r>
          </a:p>
          <a:p>
            <a:r>
              <a:rPr lang="en-US" sz="2400" b="1" dirty="0" smtClean="0"/>
              <a:t>different than 15</a:t>
            </a:r>
            <a:endParaRPr lang="en-US" sz="2400" b="1" dirty="0"/>
          </a:p>
        </p:txBody>
      </p:sp>
    </p:spTree>
    <p:extLst>
      <p:ext uri="{BB962C8B-B14F-4D97-AF65-F5344CB8AC3E}">
        <p14:creationId xmlns:p14="http://schemas.microsoft.com/office/powerpoint/2010/main" val="7089971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ED Orientation, June 2015</a:t>
            </a:r>
            <a:endParaRPr lang="en-CA"/>
          </a:p>
        </p:txBody>
      </p:sp>
      <p:sp>
        <p:nvSpPr>
          <p:cNvPr id="3" name="TextBox 2"/>
          <p:cNvSpPr txBox="1"/>
          <p:nvPr/>
        </p:nvSpPr>
        <p:spPr>
          <a:xfrm>
            <a:off x="1066800" y="1752600"/>
            <a:ext cx="184666" cy="707886"/>
          </a:xfrm>
          <a:prstGeom prst="rect">
            <a:avLst/>
          </a:prstGeom>
          <a:noFill/>
        </p:spPr>
        <p:txBody>
          <a:bodyPr wrap="none" rtlCol="0">
            <a:spAutoFit/>
          </a:bodyPr>
          <a:lstStyle/>
          <a:p>
            <a:r>
              <a:rPr lang="en-US" sz="4000" dirty="0" smtClean="0"/>
              <a:t>    </a:t>
            </a:r>
            <a:endParaRPr lang="en-US" sz="4000" dirty="0"/>
          </a:p>
        </p:txBody>
      </p:sp>
      <p:sp>
        <p:nvSpPr>
          <p:cNvPr id="6" name="TextBox 5"/>
          <p:cNvSpPr txBox="1"/>
          <p:nvPr/>
        </p:nvSpPr>
        <p:spPr>
          <a:xfrm>
            <a:off x="2743200" y="3048000"/>
            <a:ext cx="184666" cy="584776"/>
          </a:xfrm>
          <a:prstGeom prst="rect">
            <a:avLst/>
          </a:prstGeom>
          <a:noFill/>
        </p:spPr>
        <p:txBody>
          <a:bodyPr wrap="none" rtlCol="0">
            <a:spAutoFit/>
          </a:bodyPr>
          <a:lstStyle/>
          <a:p>
            <a:r>
              <a:rPr lang="en-US" sz="3200" dirty="0" smtClean="0"/>
              <a:t>      </a:t>
            </a:r>
            <a:endParaRPr lang="en-US" sz="3200" dirty="0"/>
          </a:p>
        </p:txBody>
      </p:sp>
      <p:pic>
        <p:nvPicPr>
          <p:cNvPr id="7" name="Picture 6"/>
          <p:cNvPicPr>
            <a:picLocks noChangeAspect="1"/>
          </p:cNvPicPr>
          <p:nvPr/>
        </p:nvPicPr>
        <p:blipFill>
          <a:blip r:embed="rId3"/>
          <a:stretch>
            <a:fillRect/>
          </a:stretch>
        </p:blipFill>
        <p:spPr>
          <a:xfrm>
            <a:off x="93518" y="1219200"/>
            <a:ext cx="4630882" cy="5105400"/>
          </a:xfrm>
          <a:prstGeom prst="rect">
            <a:avLst/>
          </a:prstGeom>
        </p:spPr>
      </p:pic>
      <p:sp>
        <p:nvSpPr>
          <p:cNvPr id="4" name="TextBox 3"/>
          <p:cNvSpPr txBox="1"/>
          <p:nvPr/>
        </p:nvSpPr>
        <p:spPr>
          <a:xfrm>
            <a:off x="4747846" y="2201614"/>
            <a:ext cx="3603872" cy="3693319"/>
          </a:xfrm>
          <a:prstGeom prst="rect">
            <a:avLst/>
          </a:prstGeom>
          <a:noFill/>
        </p:spPr>
        <p:txBody>
          <a:bodyPr wrap="none" rtlCol="0">
            <a:spAutoFit/>
          </a:bodyPr>
          <a:lstStyle/>
          <a:p>
            <a:r>
              <a:rPr lang="en-US" b="1" dirty="0" smtClean="0"/>
              <a:t>Complete on all patients</a:t>
            </a:r>
          </a:p>
          <a:p>
            <a:r>
              <a:rPr lang="en-US" b="1" dirty="0" smtClean="0"/>
              <a:t>presenting with (potential)</a:t>
            </a:r>
          </a:p>
          <a:p>
            <a:r>
              <a:rPr lang="en-US" b="1" dirty="0" smtClean="0"/>
              <a:t>Compromise to neuro status. </a:t>
            </a:r>
          </a:p>
          <a:p>
            <a:endParaRPr lang="en-US" dirty="0"/>
          </a:p>
          <a:p>
            <a:r>
              <a:rPr lang="en-US" dirty="0" smtClean="0"/>
              <a:t>Monitor regularly depending</a:t>
            </a:r>
          </a:p>
          <a:p>
            <a:r>
              <a:rPr lang="en-US" dirty="0" smtClean="0"/>
              <a:t>on patient’s status: q4h</a:t>
            </a:r>
          </a:p>
          <a:p>
            <a:r>
              <a:rPr lang="en-US" dirty="0" smtClean="0"/>
              <a:t>on stable neuro patients and</a:t>
            </a:r>
          </a:p>
          <a:p>
            <a:r>
              <a:rPr lang="en-US" dirty="0" smtClean="0"/>
              <a:t>more frequently if unstable</a:t>
            </a:r>
          </a:p>
          <a:p>
            <a:endParaRPr lang="en-US" dirty="0"/>
          </a:p>
          <a:p>
            <a:r>
              <a:rPr lang="en-US" dirty="0" smtClean="0"/>
              <a:t>No need to document vital signs</a:t>
            </a:r>
          </a:p>
          <a:p>
            <a:r>
              <a:rPr lang="en-US" dirty="0" smtClean="0"/>
              <a:t>on more than one graphic record</a:t>
            </a:r>
            <a:br>
              <a:rPr lang="en-US" dirty="0" smtClean="0"/>
            </a:br>
            <a:endParaRPr lang="en-US" dirty="0" smtClean="0"/>
          </a:p>
          <a:p>
            <a:endParaRPr lang="en-US" dirty="0"/>
          </a:p>
        </p:txBody>
      </p:sp>
    </p:spTree>
    <p:extLst>
      <p:ext uri="{BB962C8B-B14F-4D97-AF65-F5344CB8AC3E}">
        <p14:creationId xmlns:p14="http://schemas.microsoft.com/office/powerpoint/2010/main" val="2428426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Presentations Requiring</a:t>
            </a:r>
            <a:br>
              <a:rPr lang="en-US" dirty="0" smtClean="0"/>
            </a:br>
            <a:r>
              <a:rPr lang="en-US" dirty="0" smtClean="0"/>
              <a:t>GCS &amp; Full Neuro. Assessment</a:t>
            </a:r>
            <a:endParaRPr lang="en-US" dirty="0"/>
          </a:p>
        </p:txBody>
      </p:sp>
      <p:sp>
        <p:nvSpPr>
          <p:cNvPr id="3" name="Footer Placeholder 2"/>
          <p:cNvSpPr>
            <a:spLocks noGrp="1"/>
          </p:cNvSpPr>
          <p:nvPr>
            <p:ph type="ftr" sz="quarter" idx="11"/>
          </p:nvPr>
        </p:nvSpPr>
        <p:spPr>
          <a:xfrm>
            <a:off x="5257800" y="612648"/>
            <a:ext cx="2133600" cy="457200"/>
          </a:xfrm>
        </p:spPr>
        <p:txBody>
          <a:bodyPr/>
          <a:lstStyle/>
          <a:p>
            <a:r>
              <a:rPr lang="en-US" smtClean="0"/>
              <a:t>City Wide ED Orientation, June 2015</a:t>
            </a:r>
            <a:endParaRPr lang="en-CA" dirty="0"/>
          </a:p>
        </p:txBody>
      </p:sp>
      <p:sp>
        <p:nvSpPr>
          <p:cNvPr id="4" name="TextBox 3"/>
          <p:cNvSpPr txBox="1"/>
          <p:nvPr/>
        </p:nvSpPr>
        <p:spPr>
          <a:xfrm>
            <a:off x="609600" y="2590800"/>
            <a:ext cx="4404091" cy="3108543"/>
          </a:xfrm>
          <a:prstGeom prst="rect">
            <a:avLst/>
          </a:prstGeom>
          <a:noFill/>
        </p:spPr>
        <p:txBody>
          <a:bodyPr wrap="none" rtlCol="0">
            <a:spAutoFit/>
          </a:bodyPr>
          <a:lstStyle/>
          <a:p>
            <a:pPr marL="457200" indent="-457200">
              <a:buFont typeface="Wingdings" pitchFamily="2" charset="2"/>
              <a:buChar char="Ø"/>
            </a:pPr>
            <a:r>
              <a:rPr lang="en-US" sz="2800" dirty="0" smtClean="0"/>
              <a:t>Headache</a:t>
            </a:r>
          </a:p>
          <a:p>
            <a:pPr marL="457200" indent="-457200">
              <a:buFont typeface="Wingdings" pitchFamily="2" charset="2"/>
              <a:buChar char="Ø"/>
            </a:pPr>
            <a:r>
              <a:rPr lang="en-US" sz="2800" dirty="0" smtClean="0"/>
              <a:t>Altered vision</a:t>
            </a:r>
          </a:p>
          <a:p>
            <a:pPr marL="457200" indent="-457200">
              <a:buFont typeface="Wingdings" pitchFamily="2" charset="2"/>
              <a:buChar char="Ø"/>
            </a:pPr>
            <a:r>
              <a:rPr lang="en-US" sz="2800" dirty="0" smtClean="0"/>
              <a:t>Overdose or intoxicated</a:t>
            </a:r>
          </a:p>
          <a:p>
            <a:pPr marL="457200" indent="-457200">
              <a:buFont typeface="Wingdings" pitchFamily="2" charset="2"/>
              <a:buChar char="Ø"/>
            </a:pPr>
            <a:r>
              <a:rPr lang="en-US" sz="2800" dirty="0" smtClean="0"/>
              <a:t>Syncope</a:t>
            </a:r>
          </a:p>
          <a:p>
            <a:pPr marL="457200" indent="-457200">
              <a:buFont typeface="Wingdings" pitchFamily="2" charset="2"/>
              <a:buChar char="Ø"/>
            </a:pPr>
            <a:r>
              <a:rPr lang="en-US" sz="2800" dirty="0" smtClean="0"/>
              <a:t>Head injury</a:t>
            </a:r>
          </a:p>
          <a:p>
            <a:pPr marL="457200" indent="-457200">
              <a:buFont typeface="Wingdings" pitchFamily="2" charset="2"/>
              <a:buChar char="Ø"/>
            </a:pPr>
            <a:r>
              <a:rPr lang="en-US" sz="2800" dirty="0" smtClean="0"/>
              <a:t>Confused</a:t>
            </a:r>
          </a:p>
          <a:p>
            <a:pPr marL="457200" indent="-457200">
              <a:buFont typeface="Wingdings" pitchFamily="2" charset="2"/>
              <a:buChar char="Ø"/>
            </a:pPr>
            <a:r>
              <a:rPr lang="en-US" sz="2800" dirty="0" smtClean="0"/>
              <a:t>Newly aggressive</a:t>
            </a:r>
            <a:endParaRPr lang="en-US" sz="2800" dirty="0"/>
          </a:p>
        </p:txBody>
      </p:sp>
    </p:spTree>
    <p:extLst>
      <p:ext uri="{BB962C8B-B14F-4D97-AF65-F5344CB8AC3E}">
        <p14:creationId xmlns:p14="http://schemas.microsoft.com/office/powerpoint/2010/main" val="29805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781800" y="609600"/>
            <a:ext cx="2164080" cy="457200"/>
          </a:xfrm>
        </p:spPr>
        <p:txBody>
          <a:bodyPr/>
          <a:lstStyle/>
          <a:p>
            <a:r>
              <a:rPr lang="en-US" smtClean="0"/>
              <a:t>City Wide ED Orientation, June 2015</a:t>
            </a:r>
            <a:endParaRPr lang="en-CA"/>
          </a:p>
        </p:txBody>
      </p:sp>
      <p:sp>
        <p:nvSpPr>
          <p:cNvPr id="3" name="TextBox 2"/>
          <p:cNvSpPr txBox="1"/>
          <p:nvPr/>
        </p:nvSpPr>
        <p:spPr>
          <a:xfrm>
            <a:off x="228600" y="990600"/>
            <a:ext cx="7076681" cy="3970318"/>
          </a:xfrm>
          <a:prstGeom prst="rect">
            <a:avLst/>
          </a:prstGeom>
          <a:noFill/>
        </p:spPr>
        <p:txBody>
          <a:bodyPr wrap="none" rtlCol="0">
            <a:spAutoFit/>
          </a:bodyPr>
          <a:lstStyle/>
          <a:p>
            <a:r>
              <a:rPr lang="en-US" sz="2800" dirty="0" smtClean="0"/>
              <a:t>As part of the neurological assessment</a:t>
            </a:r>
          </a:p>
          <a:p>
            <a:r>
              <a:rPr lang="en-US" sz="2800" dirty="0" smtClean="0"/>
              <a:t>and documentation, </a:t>
            </a:r>
            <a:r>
              <a:rPr lang="en-US" sz="2800" u="sng" dirty="0" smtClean="0"/>
              <a:t>always</a:t>
            </a:r>
            <a:r>
              <a:rPr lang="en-US" sz="2800" dirty="0" smtClean="0"/>
              <a:t> ensure patients</a:t>
            </a:r>
          </a:p>
          <a:p>
            <a:r>
              <a:rPr lang="en-US" sz="2800" dirty="0" smtClean="0"/>
              <a:t>have a baseline blood sugar finger pick – </a:t>
            </a:r>
          </a:p>
          <a:p>
            <a:r>
              <a:rPr lang="en-US" sz="2800" dirty="0" smtClean="0"/>
              <a:t>completed and documented</a:t>
            </a:r>
          </a:p>
          <a:p>
            <a:r>
              <a:rPr lang="en-US" sz="2800" dirty="0" smtClean="0"/>
              <a:t>This is indicated for patients with</a:t>
            </a:r>
          </a:p>
          <a:p>
            <a:r>
              <a:rPr lang="en-US" sz="2800" dirty="0" smtClean="0"/>
              <a:t>altered LOC. It must be tied to</a:t>
            </a:r>
          </a:p>
          <a:p>
            <a:r>
              <a:rPr lang="en-US" sz="2800" dirty="0" smtClean="0"/>
              <a:t>the medical directive</a:t>
            </a:r>
          </a:p>
          <a:p>
            <a:r>
              <a:rPr lang="en-US" sz="2800" dirty="0" smtClean="0"/>
              <a:t>“Suspected hypoglycemia” &amp;</a:t>
            </a:r>
          </a:p>
          <a:p>
            <a:r>
              <a:rPr lang="en-US" sz="2800" dirty="0" smtClean="0"/>
              <a:t>documented as such.</a:t>
            </a:r>
            <a:endParaRPr lang="en-US" sz="2800" dirty="0"/>
          </a:p>
        </p:txBody>
      </p:sp>
      <p:pic>
        <p:nvPicPr>
          <p:cNvPr id="248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056" y="3458976"/>
            <a:ext cx="3824450" cy="334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9221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609600"/>
            <a:ext cx="8229600" cy="1066800"/>
          </a:xfrm>
        </p:spPr>
        <p:txBody>
          <a:bodyPr/>
          <a:lstStyle/>
          <a:p>
            <a:r>
              <a:rPr lang="en-US" dirty="0"/>
              <a:t>GCS ---</a:t>
            </a:r>
            <a:r>
              <a:rPr lang="en-US" dirty="0" err="1"/>
              <a:t>Paeds</a:t>
            </a:r>
            <a:endParaRPr lang="en-US" dirty="0"/>
          </a:p>
        </p:txBody>
      </p:sp>
      <p:sp>
        <p:nvSpPr>
          <p:cNvPr id="43011" name="Rectangle 3"/>
          <p:cNvSpPr>
            <a:spLocks noGrp="1" noChangeArrowheads="1"/>
          </p:cNvSpPr>
          <p:nvPr>
            <p:ph idx="1"/>
          </p:nvPr>
        </p:nvSpPr>
        <p:spPr>
          <a:xfrm>
            <a:off x="1219200" y="1447800"/>
            <a:ext cx="6629400" cy="5105400"/>
          </a:xfrm>
        </p:spPr>
        <p:txBody>
          <a:bodyPr/>
          <a:lstStyle/>
          <a:p>
            <a:r>
              <a:rPr lang="en-US" dirty="0"/>
              <a:t>essentially same GCS: (&lt;2)</a:t>
            </a:r>
          </a:p>
          <a:p>
            <a:r>
              <a:rPr lang="en-US" dirty="0"/>
              <a:t>Best Eye opening</a:t>
            </a:r>
          </a:p>
          <a:p>
            <a:r>
              <a:rPr lang="en-US" dirty="0"/>
              <a:t>Best verbal response</a:t>
            </a:r>
          </a:p>
          <a:p>
            <a:pPr lvl="1"/>
            <a:r>
              <a:rPr lang="en-US" b="1" dirty="0"/>
              <a:t>smiles, listens, follows</a:t>
            </a:r>
          </a:p>
          <a:p>
            <a:pPr lvl="1"/>
            <a:r>
              <a:rPr lang="en-US" b="1" dirty="0"/>
              <a:t>irritable cry, consolable</a:t>
            </a:r>
          </a:p>
          <a:p>
            <a:pPr lvl="1"/>
            <a:r>
              <a:rPr lang="en-US" b="1" dirty="0"/>
              <a:t>inappropriate persistent cry</a:t>
            </a:r>
          </a:p>
          <a:p>
            <a:pPr lvl="1"/>
            <a:r>
              <a:rPr lang="en-US" b="1" dirty="0"/>
              <a:t>agitated restless</a:t>
            </a:r>
          </a:p>
          <a:p>
            <a:pPr lvl="1"/>
            <a:r>
              <a:rPr lang="en-US" b="1" dirty="0"/>
              <a:t>no response</a:t>
            </a:r>
          </a:p>
          <a:p>
            <a:r>
              <a:rPr lang="en-US" dirty="0"/>
              <a:t>Best Motor Response</a:t>
            </a:r>
          </a:p>
          <a:p>
            <a:pPr lvl="1"/>
            <a:endParaRPr lang="en-US" dirty="0"/>
          </a:p>
        </p:txBody>
      </p:sp>
      <p:sp>
        <p:nvSpPr>
          <p:cNvPr id="2" name="Footer Placeholder 1"/>
          <p:cNvSpPr>
            <a:spLocks noGrp="1"/>
          </p:cNvSpPr>
          <p:nvPr>
            <p:ph type="ftr" sz="quarter" idx="11"/>
          </p:nvPr>
        </p:nvSpPr>
        <p:spPr/>
        <p:txBody>
          <a:bodyPr/>
          <a:lstStyle/>
          <a:p>
            <a:r>
              <a:rPr lang="en-US" smtClean="0"/>
              <a:t>City Wide ED Orientation, June 2015</a:t>
            </a:r>
            <a:endParaRPr lang="en-CA"/>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609600"/>
            <a:ext cx="8229600" cy="1066800"/>
          </a:xfrm>
        </p:spPr>
        <p:txBody>
          <a:bodyPr/>
          <a:lstStyle/>
          <a:p>
            <a:r>
              <a:rPr lang="en-US" u="sng" dirty="0"/>
              <a:t>GCS</a:t>
            </a:r>
            <a:endParaRPr lang="en-US" dirty="0"/>
          </a:p>
        </p:txBody>
      </p:sp>
      <p:sp>
        <p:nvSpPr>
          <p:cNvPr id="6147" name="Rectangle 3"/>
          <p:cNvSpPr>
            <a:spLocks noGrp="1" noChangeArrowheads="1"/>
          </p:cNvSpPr>
          <p:nvPr>
            <p:ph idx="1"/>
          </p:nvPr>
        </p:nvSpPr>
        <p:spPr>
          <a:xfrm>
            <a:off x="228600" y="1600200"/>
            <a:ext cx="8686800" cy="4953000"/>
          </a:xfrm>
        </p:spPr>
        <p:txBody>
          <a:bodyPr/>
          <a:lstStyle/>
          <a:p>
            <a:r>
              <a:rPr lang="en-US" sz="2800" dirty="0"/>
              <a:t>When doing a neuro assessment it is important to watch for </a:t>
            </a:r>
            <a:r>
              <a:rPr lang="en-US" sz="2800" b="1" dirty="0"/>
              <a:t>trends</a:t>
            </a:r>
            <a:r>
              <a:rPr lang="en-US" sz="2800" dirty="0"/>
              <a:t> indicating a decreasing LOC</a:t>
            </a:r>
          </a:p>
          <a:p>
            <a:endParaRPr lang="en-US" sz="2800" dirty="0"/>
          </a:p>
          <a:p>
            <a:r>
              <a:rPr lang="en-US" sz="2800" dirty="0"/>
              <a:t>Keep in mind that when patients have ingested alcohol, mind altering drugs, have hypoglycemia or shock the GCS is affected</a:t>
            </a:r>
          </a:p>
          <a:p>
            <a:endParaRPr lang="en-US" sz="2800" dirty="0"/>
          </a:p>
          <a:p>
            <a:r>
              <a:rPr lang="en-US" sz="2800" dirty="0"/>
              <a:t>A coma score of 13 or higher indicates mild brain injury, 9-12 is a moderate injury and 8 or less a severe brain injury</a:t>
            </a:r>
          </a:p>
        </p:txBody>
      </p:sp>
      <p:sp>
        <p:nvSpPr>
          <p:cNvPr id="2" name="Footer Placeholder 1"/>
          <p:cNvSpPr>
            <a:spLocks noGrp="1"/>
          </p:cNvSpPr>
          <p:nvPr>
            <p:ph type="ftr" sz="quarter" idx="11"/>
          </p:nvPr>
        </p:nvSpPr>
        <p:spPr/>
        <p:txBody>
          <a:bodyPr/>
          <a:lstStyle/>
          <a:p>
            <a:r>
              <a:rPr lang="en-US" smtClean="0"/>
              <a:t>City Wide ED Orientation, June 2015</a:t>
            </a:r>
            <a:endParaRPr lang="en-CA"/>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086600" y="609600"/>
            <a:ext cx="1905000" cy="457200"/>
          </a:xfrm>
        </p:spPr>
        <p:txBody>
          <a:bodyPr/>
          <a:lstStyle/>
          <a:p>
            <a:r>
              <a:rPr lang="en-US" smtClean="0"/>
              <a:t>City Wide ED Orientation, June 2015</a:t>
            </a:r>
            <a:endParaRPr lang="en-CA" dirty="0"/>
          </a:p>
        </p:txBody>
      </p:sp>
      <p:sp>
        <p:nvSpPr>
          <p:cNvPr id="11266" name="Rectangle 2"/>
          <p:cNvSpPr>
            <a:spLocks noGrp="1" noChangeArrowheads="1"/>
          </p:cNvSpPr>
          <p:nvPr>
            <p:ph type="title" idx="4294967295"/>
          </p:nvPr>
        </p:nvSpPr>
        <p:spPr>
          <a:xfrm>
            <a:off x="0" y="1143000"/>
            <a:ext cx="8229600" cy="1066800"/>
          </a:xfrm>
        </p:spPr>
        <p:txBody>
          <a:bodyPr/>
          <a:lstStyle/>
          <a:p>
            <a:r>
              <a:rPr lang="en-US" dirty="0"/>
              <a:t>Neuro Assessment</a:t>
            </a:r>
          </a:p>
        </p:txBody>
      </p:sp>
      <p:sp>
        <p:nvSpPr>
          <p:cNvPr id="11268" name="Rectangle 4"/>
          <p:cNvSpPr>
            <a:spLocks noGrp="1" noChangeArrowheads="1"/>
          </p:cNvSpPr>
          <p:nvPr>
            <p:ph idx="4294967295"/>
          </p:nvPr>
        </p:nvSpPr>
        <p:spPr>
          <a:xfrm>
            <a:off x="0" y="2438400"/>
            <a:ext cx="8991600" cy="3962400"/>
          </a:xfrm>
        </p:spPr>
        <p:txBody>
          <a:bodyPr/>
          <a:lstStyle/>
          <a:p>
            <a:pPr marL="109728" indent="0">
              <a:buNone/>
            </a:pPr>
            <a:r>
              <a:rPr lang="en-US" b="1" dirty="0" smtClean="0"/>
              <a:t>Include family/witnesses in your assessment. </a:t>
            </a:r>
            <a:endParaRPr lang="en-US" dirty="0"/>
          </a:p>
          <a:p>
            <a:pPr lvl="2">
              <a:buFont typeface="Symbol" pitchFamily="18" charset="2"/>
              <a:buChar char="·"/>
            </a:pPr>
            <a:r>
              <a:rPr lang="en-US" sz="3600" b="1" dirty="0">
                <a:solidFill>
                  <a:schemeClr val="tx1"/>
                </a:solidFill>
              </a:rPr>
              <a:t>bystanders/family</a:t>
            </a:r>
          </a:p>
          <a:p>
            <a:pPr lvl="2">
              <a:buFont typeface="Symbol" pitchFamily="18" charset="2"/>
              <a:buChar char="·"/>
            </a:pPr>
            <a:r>
              <a:rPr lang="en-US" sz="3600" b="1" dirty="0">
                <a:solidFill>
                  <a:schemeClr val="tx1"/>
                </a:solidFill>
              </a:rPr>
              <a:t>LOC </a:t>
            </a:r>
          </a:p>
          <a:p>
            <a:pPr lvl="2">
              <a:buFont typeface="Symbol" pitchFamily="18" charset="2"/>
              <a:buChar char="·"/>
            </a:pPr>
            <a:r>
              <a:rPr lang="en-US" sz="3600" b="1" dirty="0">
                <a:solidFill>
                  <a:schemeClr val="tx1"/>
                </a:solidFill>
              </a:rPr>
              <a:t>drugs /alcohol/</a:t>
            </a:r>
            <a:r>
              <a:rPr lang="en-US" sz="3600" b="1" dirty="0" smtClean="0">
                <a:solidFill>
                  <a:schemeClr val="tx1"/>
                </a:solidFill>
              </a:rPr>
              <a:t>meds</a:t>
            </a:r>
          </a:p>
          <a:p>
            <a:pPr lvl="2">
              <a:buFont typeface="Symbol" pitchFamily="18" charset="2"/>
              <a:buChar char="·"/>
            </a:pPr>
            <a:r>
              <a:rPr lang="en-US" sz="3600" b="1" dirty="0" smtClean="0">
                <a:solidFill>
                  <a:schemeClr val="tx1"/>
                </a:solidFill>
              </a:rPr>
              <a:t>baseline</a:t>
            </a:r>
            <a:endParaRPr lang="en-US" sz="3600" b="1" dirty="0">
              <a:solidFill>
                <a:schemeClr val="tx1"/>
              </a:solidFill>
            </a:endParaRPr>
          </a:p>
          <a:p>
            <a:pPr>
              <a:buFont typeface="Wingdings" pitchFamily="2" charset="2"/>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xEl>
                                              <p:pRg st="1" end="1"/>
                                            </p:txEl>
                                          </p:spTgt>
                                        </p:tgtEl>
                                        <p:attrNameLst>
                                          <p:attrName>style.visibility</p:attrName>
                                        </p:attrNameLst>
                                      </p:cBhvr>
                                      <p:to>
                                        <p:strVal val="visible"/>
                                      </p:to>
                                    </p:set>
                                    <p:anim calcmode="lin" valueType="num">
                                      <p:cBhvr additive="base">
                                        <p:cTn id="7" dur="500" fill="hold"/>
                                        <p:tgtEl>
                                          <p:spTgt spid="1126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xEl>
                                              <p:pRg st="0" end="0"/>
                                            </p:txEl>
                                          </p:spTgt>
                                        </p:tgtEl>
                                        <p:attrNameLst>
                                          <p:attrName>style.visibility</p:attrName>
                                        </p:attrNameLst>
                                      </p:cBhvr>
                                      <p:to>
                                        <p:strVal val="visible"/>
                                      </p:to>
                                    </p:set>
                                    <p:anim calcmode="lin" valueType="num">
                                      <p:cBhvr additive="base">
                                        <p:cTn id="13" dur="500" fill="hold"/>
                                        <p:tgtEl>
                                          <p:spTgt spid="1126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68">
                                            <p:txEl>
                                              <p:pRg st="2" end="2"/>
                                            </p:txEl>
                                          </p:spTgt>
                                        </p:tgtEl>
                                        <p:attrNameLst>
                                          <p:attrName>style.visibility</p:attrName>
                                        </p:attrNameLst>
                                      </p:cBhvr>
                                      <p:to>
                                        <p:strVal val="visible"/>
                                      </p:to>
                                    </p:set>
                                    <p:anim calcmode="lin" valueType="num">
                                      <p:cBhvr additive="base">
                                        <p:cTn id="19" dur="500" fill="hold"/>
                                        <p:tgtEl>
                                          <p:spTgt spid="1126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68">
                                            <p:txEl>
                                              <p:pRg st="3" end="3"/>
                                            </p:txEl>
                                          </p:spTgt>
                                        </p:tgtEl>
                                        <p:attrNameLst>
                                          <p:attrName>style.visibility</p:attrName>
                                        </p:attrNameLst>
                                      </p:cBhvr>
                                      <p:to>
                                        <p:strVal val="visible"/>
                                      </p:to>
                                    </p:set>
                                    <p:anim calcmode="lin" valueType="num">
                                      <p:cBhvr additive="base">
                                        <p:cTn id="25" dur="500" fill="hold"/>
                                        <p:tgtEl>
                                          <p:spTgt spid="1126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68">
                                            <p:txEl>
                                              <p:pRg st="4" end="4"/>
                                            </p:txEl>
                                          </p:spTgt>
                                        </p:tgtEl>
                                        <p:attrNameLst>
                                          <p:attrName>style.visibility</p:attrName>
                                        </p:attrNameLst>
                                      </p:cBhvr>
                                      <p:to>
                                        <p:strVal val="visible"/>
                                      </p:to>
                                    </p:set>
                                    <p:anim calcmode="lin" valueType="num">
                                      <p:cBhvr additive="base">
                                        <p:cTn id="31" dur="500" fill="hold"/>
                                        <p:tgtEl>
                                          <p:spTgt spid="1126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68">
                                            <p:txEl>
                                              <p:pRg st="4" end="4"/>
                                            </p:txEl>
                                          </p:spTgt>
                                        </p:tgtEl>
                                        <p:attrNameLst>
                                          <p:attrName>style.visibility</p:attrName>
                                        </p:attrNameLst>
                                      </p:cBhvr>
                                      <p:to>
                                        <p:strVal val="visible"/>
                                      </p:to>
                                    </p:set>
                                    <p:anim calcmode="lin" valueType="num">
                                      <p:cBhvr additive="base">
                                        <p:cTn id="37" dur="500" fill="hold"/>
                                        <p:tgtEl>
                                          <p:spTgt spid="1126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533400"/>
            <a:ext cx="7239000" cy="1143000"/>
          </a:xfrm>
        </p:spPr>
        <p:txBody>
          <a:bodyPr>
            <a:normAutofit fontScale="90000"/>
          </a:bodyPr>
          <a:lstStyle/>
          <a:p>
            <a:pPr>
              <a:lnSpc>
                <a:spcPct val="90000"/>
              </a:lnSpc>
            </a:pPr>
            <a:r>
              <a:rPr lang="en-US" b="1" dirty="0" smtClean="0"/>
              <a:t>Possible Factors in Altered </a:t>
            </a:r>
            <a:r>
              <a:rPr lang="en-US" b="1" dirty="0"/>
              <a:t>LOC: </a:t>
            </a:r>
            <a:endParaRPr lang="en-US" dirty="0"/>
          </a:p>
        </p:txBody>
      </p:sp>
      <p:sp>
        <p:nvSpPr>
          <p:cNvPr id="7171" name="Rectangle 3"/>
          <p:cNvSpPr>
            <a:spLocks noGrp="1" noChangeArrowheads="1"/>
          </p:cNvSpPr>
          <p:nvPr>
            <p:ph idx="1"/>
          </p:nvPr>
        </p:nvSpPr>
        <p:spPr>
          <a:xfrm>
            <a:off x="-4012" y="1600200"/>
            <a:ext cx="9148011" cy="5257800"/>
          </a:xfrm>
        </p:spPr>
        <p:txBody>
          <a:bodyPr>
            <a:normAutofit fontScale="92500" lnSpcReduction="20000"/>
          </a:bodyPr>
          <a:lstStyle/>
          <a:p>
            <a:pPr>
              <a:lnSpc>
                <a:spcPct val="90000"/>
              </a:lnSpc>
              <a:buFont typeface="Wingdings" pitchFamily="2" charset="2"/>
              <a:buNone/>
            </a:pPr>
            <a:r>
              <a:rPr lang="en-US" sz="4100" b="1" dirty="0" smtClean="0">
                <a:solidFill>
                  <a:schemeClr val="tx2"/>
                </a:solidFill>
              </a:rPr>
              <a:t>A-E-I-O-U-T-I-P-S</a:t>
            </a:r>
          </a:p>
          <a:p>
            <a:pPr>
              <a:lnSpc>
                <a:spcPct val="90000"/>
              </a:lnSpc>
              <a:buFont typeface="Wingdings" pitchFamily="2" charset="2"/>
              <a:buNone/>
            </a:pPr>
            <a:r>
              <a:rPr lang="en-US" sz="4100" dirty="0" smtClean="0">
                <a:solidFill>
                  <a:schemeClr val="tx2"/>
                </a:solidFill>
              </a:rPr>
              <a:t> </a:t>
            </a:r>
            <a:r>
              <a:rPr lang="en-US" sz="4100" b="1" dirty="0">
                <a:solidFill>
                  <a:schemeClr val="tx2"/>
                </a:solidFill>
              </a:rPr>
              <a:t>Mnemonic:</a:t>
            </a:r>
            <a:r>
              <a:rPr lang="en-US" sz="4100" b="1" dirty="0">
                <a:solidFill>
                  <a:schemeClr val="accent2"/>
                </a:solidFill>
                <a:effectLst>
                  <a:outerShdw blurRad="38100" dist="38100" dir="2700000" algn="tl">
                    <a:srgbClr val="FFFFFF"/>
                  </a:outerShdw>
                </a:effectLst>
              </a:rPr>
              <a:t> </a:t>
            </a:r>
            <a:endParaRPr lang="en-US" sz="4100" b="1" dirty="0" smtClean="0">
              <a:solidFill>
                <a:schemeClr val="accent2"/>
              </a:solidFill>
              <a:effectLst>
                <a:outerShdw blurRad="38100" dist="38100" dir="2700000" algn="tl">
                  <a:srgbClr val="FFFFFF"/>
                </a:outerShdw>
              </a:effectLst>
            </a:endParaRPr>
          </a:p>
          <a:p>
            <a:pPr>
              <a:lnSpc>
                <a:spcPct val="90000"/>
              </a:lnSpc>
              <a:buFont typeface="Wingdings" pitchFamily="2" charset="2"/>
              <a:buNone/>
            </a:pPr>
            <a:endParaRPr lang="en-US" sz="4100" dirty="0"/>
          </a:p>
          <a:p>
            <a:pPr>
              <a:lnSpc>
                <a:spcPct val="90000"/>
              </a:lnSpc>
            </a:pPr>
            <a:r>
              <a:rPr lang="en-US" sz="3600" dirty="0"/>
              <a:t>A	Alcohol	</a:t>
            </a:r>
          </a:p>
          <a:p>
            <a:pPr>
              <a:lnSpc>
                <a:spcPct val="90000"/>
              </a:lnSpc>
            </a:pPr>
            <a:r>
              <a:rPr lang="en-US" sz="3600" dirty="0"/>
              <a:t>E	Encephalopathy, Endocrine, </a:t>
            </a:r>
            <a:r>
              <a:rPr lang="en-US" sz="3600" dirty="0" smtClean="0"/>
              <a:t>Electrolytes</a:t>
            </a:r>
            <a:endParaRPr lang="en-US" sz="3600" dirty="0"/>
          </a:p>
          <a:p>
            <a:pPr>
              <a:lnSpc>
                <a:spcPct val="90000"/>
              </a:lnSpc>
            </a:pPr>
            <a:r>
              <a:rPr lang="en-US" sz="3600" dirty="0" smtClean="0"/>
              <a:t>I</a:t>
            </a:r>
            <a:r>
              <a:rPr lang="en-US" sz="3600" dirty="0"/>
              <a:t>	Insulin	</a:t>
            </a:r>
          </a:p>
          <a:p>
            <a:pPr>
              <a:lnSpc>
                <a:spcPct val="90000"/>
              </a:lnSpc>
            </a:pPr>
            <a:r>
              <a:rPr lang="en-US" sz="3600" dirty="0"/>
              <a:t>O	Opiates	</a:t>
            </a:r>
          </a:p>
          <a:p>
            <a:pPr>
              <a:lnSpc>
                <a:spcPct val="90000"/>
              </a:lnSpc>
            </a:pPr>
            <a:r>
              <a:rPr lang="en-US" sz="3600" dirty="0"/>
              <a:t>U	Uremia	</a:t>
            </a:r>
          </a:p>
          <a:p>
            <a:pPr>
              <a:lnSpc>
                <a:spcPct val="90000"/>
              </a:lnSpc>
            </a:pPr>
            <a:r>
              <a:rPr lang="en-US" sz="3600" dirty="0"/>
              <a:t>T	Trauma	</a:t>
            </a:r>
          </a:p>
          <a:p>
            <a:pPr>
              <a:lnSpc>
                <a:spcPct val="90000"/>
              </a:lnSpc>
            </a:pPr>
            <a:r>
              <a:rPr lang="en-US" sz="3600" dirty="0"/>
              <a:t>I	Infection	</a:t>
            </a:r>
          </a:p>
          <a:p>
            <a:pPr>
              <a:lnSpc>
                <a:spcPct val="90000"/>
              </a:lnSpc>
            </a:pPr>
            <a:r>
              <a:rPr lang="en-US" sz="3600" dirty="0"/>
              <a:t>P	Psychogenic causes	</a:t>
            </a:r>
          </a:p>
          <a:p>
            <a:pPr>
              <a:lnSpc>
                <a:spcPct val="90000"/>
              </a:lnSpc>
            </a:pPr>
            <a:r>
              <a:rPr lang="en-US" sz="3600" dirty="0"/>
              <a:t>S	Seizure, Syncope	</a:t>
            </a:r>
          </a:p>
          <a:p>
            <a:pPr>
              <a:lnSpc>
                <a:spcPct val="90000"/>
              </a:lnSpc>
            </a:pPr>
            <a:endParaRPr lang="en-US" dirty="0"/>
          </a:p>
          <a:p>
            <a:pPr>
              <a:lnSpc>
                <a:spcPct val="90000"/>
              </a:lnSpc>
            </a:pPr>
            <a:endParaRPr lang="en-US" dirty="0"/>
          </a:p>
          <a:p>
            <a:pPr>
              <a:lnSpc>
                <a:spcPct val="90000"/>
              </a:lnSpc>
            </a:pPr>
            <a:endParaRPr lang="en-US" dirty="0"/>
          </a:p>
        </p:txBody>
      </p:sp>
      <p:sp>
        <p:nvSpPr>
          <p:cNvPr id="2" name="Footer Placeholder 1"/>
          <p:cNvSpPr>
            <a:spLocks noGrp="1"/>
          </p:cNvSpPr>
          <p:nvPr>
            <p:ph type="ftr" sz="quarter" idx="11"/>
          </p:nvPr>
        </p:nvSpPr>
        <p:spPr>
          <a:xfrm>
            <a:off x="6705600" y="685800"/>
            <a:ext cx="24384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slide(fromBottom)">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slide(fromBottom)">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171">
                                            <p:txEl>
                                              <p:pRg st="3" end="3"/>
                                            </p:txEl>
                                          </p:spTgt>
                                        </p:tgtEl>
                                        <p:attrNameLst>
                                          <p:attrName>style.visibility</p:attrName>
                                        </p:attrNameLst>
                                      </p:cBhvr>
                                      <p:to>
                                        <p:strVal val="visible"/>
                                      </p:to>
                                    </p:set>
                                    <p:animEffect transition="in" filter="slide(fromBottom)">
                                      <p:cBhvr>
                                        <p:cTn id="17" dur="500"/>
                                        <p:tgtEl>
                                          <p:spTgt spid="717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7171">
                                            <p:txEl>
                                              <p:pRg st="4" end="4"/>
                                            </p:txEl>
                                          </p:spTgt>
                                        </p:tgtEl>
                                        <p:attrNameLst>
                                          <p:attrName>style.visibility</p:attrName>
                                        </p:attrNameLst>
                                      </p:cBhvr>
                                      <p:to>
                                        <p:strVal val="visible"/>
                                      </p:to>
                                    </p:set>
                                    <p:animEffect transition="in" filter="slide(fromBottom)">
                                      <p:cBhvr>
                                        <p:cTn id="22" dur="500"/>
                                        <p:tgtEl>
                                          <p:spTgt spid="71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animEffect transition="in" filter="slide(fromBottom)">
                                      <p:cBhvr>
                                        <p:cTn id="27" dur="500"/>
                                        <p:tgtEl>
                                          <p:spTgt spid="717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7171">
                                            <p:txEl>
                                              <p:pRg st="6" end="6"/>
                                            </p:txEl>
                                          </p:spTgt>
                                        </p:tgtEl>
                                        <p:attrNameLst>
                                          <p:attrName>style.visibility</p:attrName>
                                        </p:attrNameLst>
                                      </p:cBhvr>
                                      <p:to>
                                        <p:strVal val="visible"/>
                                      </p:to>
                                    </p:set>
                                    <p:animEffect transition="in" filter="slide(fromBottom)">
                                      <p:cBhvr>
                                        <p:cTn id="32" dur="500"/>
                                        <p:tgtEl>
                                          <p:spTgt spid="717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7171">
                                            <p:txEl>
                                              <p:pRg st="7" end="7"/>
                                            </p:txEl>
                                          </p:spTgt>
                                        </p:tgtEl>
                                        <p:attrNameLst>
                                          <p:attrName>style.visibility</p:attrName>
                                        </p:attrNameLst>
                                      </p:cBhvr>
                                      <p:to>
                                        <p:strVal val="visible"/>
                                      </p:to>
                                    </p:set>
                                    <p:animEffect transition="in" filter="slide(fromBottom)">
                                      <p:cBhvr>
                                        <p:cTn id="37" dur="500"/>
                                        <p:tgtEl>
                                          <p:spTgt spid="7171">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7171">
                                            <p:txEl>
                                              <p:pRg st="8" end="8"/>
                                            </p:txEl>
                                          </p:spTgt>
                                        </p:tgtEl>
                                        <p:attrNameLst>
                                          <p:attrName>style.visibility</p:attrName>
                                        </p:attrNameLst>
                                      </p:cBhvr>
                                      <p:to>
                                        <p:strVal val="visible"/>
                                      </p:to>
                                    </p:set>
                                    <p:animEffect transition="in" filter="slide(fromBottom)">
                                      <p:cBhvr>
                                        <p:cTn id="42" dur="500"/>
                                        <p:tgtEl>
                                          <p:spTgt spid="7171">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7171">
                                            <p:txEl>
                                              <p:pRg st="9" end="9"/>
                                            </p:txEl>
                                          </p:spTgt>
                                        </p:tgtEl>
                                        <p:attrNameLst>
                                          <p:attrName>style.visibility</p:attrName>
                                        </p:attrNameLst>
                                      </p:cBhvr>
                                      <p:to>
                                        <p:strVal val="visible"/>
                                      </p:to>
                                    </p:set>
                                    <p:animEffect transition="in" filter="slide(fromBottom)">
                                      <p:cBhvr>
                                        <p:cTn id="47" dur="500"/>
                                        <p:tgtEl>
                                          <p:spTgt spid="7171">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7171">
                                            <p:txEl>
                                              <p:pRg st="10" end="10"/>
                                            </p:txEl>
                                          </p:spTgt>
                                        </p:tgtEl>
                                        <p:attrNameLst>
                                          <p:attrName>style.visibility</p:attrName>
                                        </p:attrNameLst>
                                      </p:cBhvr>
                                      <p:to>
                                        <p:strVal val="visible"/>
                                      </p:to>
                                    </p:set>
                                    <p:animEffect transition="in" filter="slide(fromBottom)">
                                      <p:cBhvr>
                                        <p:cTn id="52" dur="500"/>
                                        <p:tgtEl>
                                          <p:spTgt spid="7171">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7171">
                                            <p:txEl>
                                              <p:pRg st="11" end="11"/>
                                            </p:txEl>
                                          </p:spTgt>
                                        </p:tgtEl>
                                        <p:attrNameLst>
                                          <p:attrName>style.visibility</p:attrName>
                                        </p:attrNameLst>
                                      </p:cBhvr>
                                      <p:to>
                                        <p:strVal val="visible"/>
                                      </p:to>
                                    </p:set>
                                    <p:animEffect transition="in" filter="slide(fromBottom)">
                                      <p:cBhvr>
                                        <p:cTn id="57" dur="500"/>
                                        <p:tgtEl>
                                          <p:spTgt spid="71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City Wide ED Orientation, June 2015</a:t>
            </a:r>
            <a:endParaRPr lang="en-CA" dirty="0"/>
          </a:p>
        </p:txBody>
      </p:sp>
      <p:sp>
        <p:nvSpPr>
          <p:cNvPr id="4" name="TextBox 3"/>
          <p:cNvSpPr txBox="1"/>
          <p:nvPr/>
        </p:nvSpPr>
        <p:spPr>
          <a:xfrm>
            <a:off x="-76200" y="914400"/>
            <a:ext cx="9132757" cy="5693866"/>
          </a:xfrm>
          <a:prstGeom prst="rect">
            <a:avLst/>
          </a:prstGeom>
          <a:noFill/>
        </p:spPr>
        <p:txBody>
          <a:bodyPr wrap="none" rtlCol="0">
            <a:spAutoFit/>
          </a:bodyPr>
          <a:lstStyle/>
          <a:p>
            <a:r>
              <a:rPr lang="en-US" sz="2800" dirty="0" smtClean="0"/>
              <a:t> </a:t>
            </a:r>
            <a:endParaRPr lang="en-US" sz="2800" dirty="0"/>
          </a:p>
          <a:p>
            <a:pPr marL="457200" indent="-457200">
              <a:buFont typeface="Wingdings" pitchFamily="2" charset="2"/>
              <a:buChar char="Ø"/>
            </a:pPr>
            <a:r>
              <a:rPr lang="en-US" sz="2800" dirty="0"/>
              <a:t>Assessment and knowledge of appropriate </a:t>
            </a:r>
            <a:endParaRPr lang="en-US" sz="2800" dirty="0" smtClean="0"/>
          </a:p>
          <a:p>
            <a:r>
              <a:rPr lang="en-US" sz="2800" dirty="0"/>
              <a:t> </a:t>
            </a:r>
            <a:r>
              <a:rPr lang="en-US" sz="2800" dirty="0" smtClean="0"/>
              <a:t>   interventions for </a:t>
            </a:r>
            <a:r>
              <a:rPr lang="en-US" sz="2800" dirty="0"/>
              <a:t>headaches </a:t>
            </a:r>
          </a:p>
          <a:p>
            <a:pPr marL="457200" indent="-457200">
              <a:buFont typeface="Wingdings" pitchFamily="2" charset="2"/>
              <a:buChar char="Ø"/>
            </a:pPr>
            <a:r>
              <a:rPr lang="en-US" sz="2800" dirty="0" smtClean="0"/>
              <a:t>Assessment </a:t>
            </a:r>
            <a:r>
              <a:rPr lang="en-US" sz="2800" dirty="0"/>
              <a:t>and knowledge of appropriate </a:t>
            </a:r>
            <a:endParaRPr lang="en-US" sz="2800" dirty="0" smtClean="0"/>
          </a:p>
          <a:p>
            <a:r>
              <a:rPr lang="en-US" sz="2800" dirty="0" smtClean="0"/>
              <a:t>    interventions </a:t>
            </a:r>
            <a:r>
              <a:rPr lang="en-US" sz="2800" dirty="0"/>
              <a:t>for seizures </a:t>
            </a:r>
          </a:p>
          <a:p>
            <a:pPr marL="457200" indent="-457200">
              <a:buFont typeface="Wingdings" pitchFamily="2" charset="2"/>
              <a:buChar char="Ø"/>
            </a:pPr>
            <a:r>
              <a:rPr lang="en-US" sz="2800" dirty="0" smtClean="0"/>
              <a:t>Assessment </a:t>
            </a:r>
            <a:r>
              <a:rPr lang="en-US" sz="2800" dirty="0"/>
              <a:t>and knowledge of interventions for </a:t>
            </a:r>
            <a:endParaRPr lang="en-US" sz="2800" dirty="0" smtClean="0"/>
          </a:p>
          <a:p>
            <a:r>
              <a:rPr lang="en-US" sz="2800" dirty="0" smtClean="0"/>
              <a:t>    head </a:t>
            </a:r>
            <a:r>
              <a:rPr lang="en-US" sz="2800" dirty="0"/>
              <a:t>injury </a:t>
            </a:r>
            <a:r>
              <a:rPr lang="en-US" sz="2800" dirty="0" smtClean="0"/>
              <a:t>(</a:t>
            </a:r>
            <a:r>
              <a:rPr lang="en-US" sz="2800" dirty="0"/>
              <a:t>e.g. increased intracranial pressure, and </a:t>
            </a:r>
            <a:endParaRPr lang="en-US" sz="2800" dirty="0" smtClean="0"/>
          </a:p>
          <a:p>
            <a:r>
              <a:rPr lang="en-US" sz="2800" dirty="0"/>
              <a:t> </a:t>
            </a:r>
            <a:r>
              <a:rPr lang="en-US" sz="2800" dirty="0" smtClean="0"/>
              <a:t>   administration of </a:t>
            </a:r>
            <a:r>
              <a:rPr lang="en-US" sz="2800" dirty="0" err="1"/>
              <a:t>hyperosmotics</a:t>
            </a:r>
            <a:r>
              <a:rPr lang="en-US" sz="2800" dirty="0"/>
              <a:t> such a </a:t>
            </a:r>
            <a:r>
              <a:rPr lang="en-US" sz="2800" dirty="0" err="1"/>
              <a:t>Mannitol</a:t>
            </a:r>
            <a:r>
              <a:rPr lang="en-US" sz="2800" dirty="0" smtClean="0"/>
              <a:t>)</a:t>
            </a:r>
          </a:p>
          <a:p>
            <a:pPr marL="457200" indent="-457200">
              <a:buFont typeface="Wingdings" pitchFamily="2" charset="2"/>
              <a:buChar char="Ø"/>
            </a:pPr>
            <a:r>
              <a:rPr lang="en-US" sz="2800" dirty="0" smtClean="0"/>
              <a:t> </a:t>
            </a:r>
            <a:r>
              <a:rPr lang="en-US" sz="2800" dirty="0"/>
              <a:t>Assessment and knowledge of and interventions for </a:t>
            </a:r>
            <a:endParaRPr lang="en-US" sz="2800" dirty="0" smtClean="0"/>
          </a:p>
          <a:p>
            <a:r>
              <a:rPr lang="en-US" sz="2800" dirty="0" smtClean="0"/>
              <a:t>     TIA </a:t>
            </a:r>
            <a:r>
              <a:rPr lang="en-US" sz="2800" dirty="0"/>
              <a:t>and stroke (e.g. National Institutes of Health </a:t>
            </a:r>
            <a:endParaRPr lang="en-US" sz="2800" dirty="0" smtClean="0"/>
          </a:p>
          <a:p>
            <a:r>
              <a:rPr lang="en-US" sz="2800" dirty="0"/>
              <a:t> </a:t>
            </a:r>
            <a:r>
              <a:rPr lang="en-US" sz="2800" dirty="0" smtClean="0"/>
              <a:t>    Stroke Scale</a:t>
            </a:r>
            <a:r>
              <a:rPr lang="en-US" sz="2800" dirty="0"/>
              <a:t>, The 8 D’s of Stroke Care) </a:t>
            </a:r>
          </a:p>
          <a:p>
            <a:endParaRPr lang="en-US" sz="2800" dirty="0"/>
          </a:p>
          <a:p>
            <a:endParaRPr lang="en-US" sz="2800" dirty="0"/>
          </a:p>
        </p:txBody>
      </p:sp>
      <p:sp>
        <p:nvSpPr>
          <p:cNvPr id="5" name="TextBox 4"/>
          <p:cNvSpPr txBox="1"/>
          <p:nvPr/>
        </p:nvSpPr>
        <p:spPr>
          <a:xfrm>
            <a:off x="457200" y="6553200"/>
            <a:ext cx="997389" cy="276999"/>
          </a:xfrm>
          <a:prstGeom prst="rect">
            <a:avLst/>
          </a:prstGeom>
          <a:noFill/>
        </p:spPr>
        <p:txBody>
          <a:bodyPr wrap="none" rtlCol="0">
            <a:spAutoFit/>
          </a:bodyPr>
          <a:lstStyle/>
          <a:p>
            <a:r>
              <a:rPr lang="en-US" sz="1200" dirty="0" smtClean="0"/>
              <a:t>NENA, 2014</a:t>
            </a:r>
            <a:endParaRPr lang="en-US" sz="1200" dirty="0"/>
          </a:p>
        </p:txBody>
      </p:sp>
    </p:spTree>
    <p:extLst>
      <p:ext uri="{BB962C8B-B14F-4D97-AF65-F5344CB8AC3E}">
        <p14:creationId xmlns:p14="http://schemas.microsoft.com/office/powerpoint/2010/main" val="40198784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Cerebral Edema</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graphicFrame>
        <p:nvGraphicFramePr>
          <p:cNvPr id="5" name="Diagram 4"/>
          <p:cNvGraphicFramePr/>
          <p:nvPr>
            <p:extLst>
              <p:ext uri="{D42A27DB-BD31-4B8C-83A1-F6EECF244321}">
                <p14:modId xmlns:p14="http://schemas.microsoft.com/office/powerpoint/2010/main" val="2024452050"/>
              </p:ext>
            </p:extLst>
          </p:nvPr>
        </p:nvGraphicFramePr>
        <p:xfrm>
          <a:off x="3012831" y="2057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249203" y="6581001"/>
            <a:ext cx="894797" cy="276999"/>
          </a:xfrm>
          <a:prstGeom prst="rect">
            <a:avLst/>
          </a:prstGeom>
          <a:noFill/>
        </p:spPr>
        <p:txBody>
          <a:bodyPr wrap="none" rtlCol="0">
            <a:spAutoFit/>
          </a:bodyPr>
          <a:lstStyle/>
          <a:p>
            <a:r>
              <a:rPr lang="en-US" sz="1200" dirty="0" smtClean="0"/>
              <a:t>ENA, 2007</a:t>
            </a:r>
            <a:endParaRPr lang="en-US" sz="1200" dirty="0"/>
          </a:p>
        </p:txBody>
      </p:sp>
      <p:sp>
        <p:nvSpPr>
          <p:cNvPr id="4" name="TextBox 3"/>
          <p:cNvSpPr txBox="1"/>
          <p:nvPr/>
        </p:nvSpPr>
        <p:spPr>
          <a:xfrm>
            <a:off x="152400" y="2590800"/>
            <a:ext cx="3474028" cy="1384995"/>
          </a:xfrm>
          <a:prstGeom prst="rect">
            <a:avLst/>
          </a:prstGeom>
          <a:noFill/>
        </p:spPr>
        <p:txBody>
          <a:bodyPr wrap="none" rtlCol="0">
            <a:spAutoFit/>
          </a:bodyPr>
          <a:lstStyle/>
          <a:p>
            <a:r>
              <a:rPr lang="en-US" sz="2800" b="1" dirty="0" smtClean="0"/>
              <a:t>Cerebral edema:</a:t>
            </a:r>
          </a:p>
          <a:p>
            <a:r>
              <a:rPr lang="en-US" sz="2800" b="1" dirty="0" smtClean="0"/>
              <a:t>can compromise</a:t>
            </a:r>
          </a:p>
          <a:p>
            <a:r>
              <a:rPr lang="en-US" sz="2800" b="1" dirty="0" smtClean="0"/>
              <a:t>cerebral perfusion</a:t>
            </a:r>
            <a:endParaRPr lang="en-US" sz="2800" b="1" dirty="0"/>
          </a:p>
        </p:txBody>
      </p:sp>
    </p:spTree>
    <p:extLst>
      <p:ext uri="{BB962C8B-B14F-4D97-AF65-F5344CB8AC3E}">
        <p14:creationId xmlns:p14="http://schemas.microsoft.com/office/powerpoint/2010/main" val="6133169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12913"/>
            <a:ext cx="8426345" cy="6064087"/>
          </a:xfrm>
          <a:prstGeom prst="rect">
            <a:avLst/>
          </a:prstGeom>
        </p:spPr>
      </p:pic>
    </p:spTree>
    <p:extLst>
      <p:ext uri="{BB962C8B-B14F-4D97-AF65-F5344CB8AC3E}">
        <p14:creationId xmlns:p14="http://schemas.microsoft.com/office/powerpoint/2010/main" val="38140803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8021" y="990600"/>
            <a:ext cx="8229600" cy="1066800"/>
          </a:xfrm>
        </p:spPr>
        <p:txBody>
          <a:bodyPr/>
          <a:lstStyle/>
          <a:p>
            <a:r>
              <a:rPr lang="en-US" dirty="0"/>
              <a:t>Increased Intracranial Pressure</a:t>
            </a:r>
          </a:p>
        </p:txBody>
      </p:sp>
      <p:sp>
        <p:nvSpPr>
          <p:cNvPr id="334851" name="Rectangle 3"/>
          <p:cNvSpPr>
            <a:spLocks noGrp="1" noChangeArrowheads="1"/>
          </p:cNvSpPr>
          <p:nvPr>
            <p:ph idx="1"/>
          </p:nvPr>
        </p:nvSpPr>
        <p:spPr>
          <a:xfrm>
            <a:off x="381000" y="1981200"/>
            <a:ext cx="8229600" cy="4325112"/>
          </a:xfrm>
        </p:spPr>
        <p:txBody>
          <a:bodyPr/>
          <a:lstStyle/>
          <a:p>
            <a:pPr marL="411480" lvl="1" indent="0">
              <a:buNone/>
            </a:pPr>
            <a:r>
              <a:rPr lang="en-US" sz="3200" b="1" dirty="0">
                <a:solidFill>
                  <a:schemeClr val="tx2"/>
                </a:solidFill>
              </a:rPr>
              <a:t>O</a:t>
            </a:r>
            <a:r>
              <a:rPr lang="en-US" sz="3200" b="1" dirty="0" smtClean="0">
                <a:solidFill>
                  <a:schemeClr val="tx2"/>
                </a:solidFill>
              </a:rPr>
              <a:t>ther late signs</a:t>
            </a:r>
          </a:p>
          <a:p>
            <a:pPr lvl="1"/>
            <a:r>
              <a:rPr lang="en-US" sz="4400" dirty="0" smtClean="0"/>
              <a:t>dilated </a:t>
            </a:r>
            <a:r>
              <a:rPr lang="en-US" sz="4400" dirty="0"/>
              <a:t>pupil/non-reactive pupil</a:t>
            </a:r>
          </a:p>
          <a:p>
            <a:pPr lvl="1"/>
            <a:r>
              <a:rPr lang="en-US" sz="4400" dirty="0"/>
              <a:t>unresponsive</a:t>
            </a:r>
          </a:p>
          <a:p>
            <a:pPr lvl="1"/>
            <a:r>
              <a:rPr lang="en-US" sz="4400" dirty="0"/>
              <a:t>abnormal </a:t>
            </a:r>
            <a:r>
              <a:rPr lang="en-US" sz="4400" dirty="0" smtClean="0"/>
              <a:t>posturing</a:t>
            </a:r>
            <a:endParaRPr lang="en-US" sz="4400" dirty="0"/>
          </a:p>
        </p:txBody>
      </p:sp>
      <p:sp>
        <p:nvSpPr>
          <p:cNvPr id="2" name="Footer Placeholder 1"/>
          <p:cNvSpPr>
            <a:spLocks noGrp="1"/>
          </p:cNvSpPr>
          <p:nvPr>
            <p:ph type="ftr" sz="quarter" idx="11"/>
          </p:nvPr>
        </p:nvSpPr>
        <p:spPr>
          <a:xfrm>
            <a:off x="6858000" y="609600"/>
            <a:ext cx="22860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4851">
                                            <p:txEl>
                                              <p:pRg st="0" end="0"/>
                                            </p:txEl>
                                          </p:spTgt>
                                        </p:tgtEl>
                                        <p:attrNameLst>
                                          <p:attrName>style.visibility</p:attrName>
                                        </p:attrNameLst>
                                      </p:cBhvr>
                                      <p:to>
                                        <p:strVal val="visible"/>
                                      </p:to>
                                    </p:set>
                                    <p:anim calcmode="lin" valueType="num">
                                      <p:cBhvr additive="base">
                                        <p:cTn id="7" dur="500" fill="hold"/>
                                        <p:tgtEl>
                                          <p:spTgt spid="3348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48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4851">
                                            <p:txEl>
                                              <p:pRg st="1" end="1"/>
                                            </p:txEl>
                                          </p:spTgt>
                                        </p:tgtEl>
                                        <p:attrNameLst>
                                          <p:attrName>style.visibility</p:attrName>
                                        </p:attrNameLst>
                                      </p:cBhvr>
                                      <p:to>
                                        <p:strVal val="visible"/>
                                      </p:to>
                                    </p:set>
                                    <p:anim calcmode="lin" valueType="num">
                                      <p:cBhvr additive="base">
                                        <p:cTn id="13" dur="500" fill="hold"/>
                                        <p:tgtEl>
                                          <p:spTgt spid="3348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485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34851">
                                            <p:txEl>
                                              <p:pRg st="2" end="2"/>
                                            </p:txEl>
                                          </p:spTgt>
                                        </p:tgtEl>
                                        <p:attrNameLst>
                                          <p:attrName>style.visibility</p:attrName>
                                        </p:attrNameLst>
                                      </p:cBhvr>
                                      <p:to>
                                        <p:strVal val="visible"/>
                                      </p:to>
                                    </p:set>
                                    <p:anim calcmode="lin" valueType="num">
                                      <p:cBhvr additive="base">
                                        <p:cTn id="17" dur="500" fill="hold"/>
                                        <p:tgtEl>
                                          <p:spTgt spid="3348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348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34851">
                                            <p:txEl>
                                              <p:pRg st="3" end="3"/>
                                            </p:txEl>
                                          </p:spTgt>
                                        </p:tgtEl>
                                        <p:attrNameLst>
                                          <p:attrName>style.visibility</p:attrName>
                                        </p:attrNameLst>
                                      </p:cBhvr>
                                      <p:to>
                                        <p:strVal val="visible"/>
                                      </p:to>
                                    </p:set>
                                    <p:anim calcmode="lin" valueType="num">
                                      <p:cBhvr additive="base">
                                        <p:cTn id="21" dur="500" fill="hold"/>
                                        <p:tgtEl>
                                          <p:spTgt spid="33485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348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t>Abnormal Posturing</a:t>
            </a:r>
          </a:p>
        </p:txBody>
      </p:sp>
      <p:sp>
        <p:nvSpPr>
          <p:cNvPr id="117763" name="Rectangle 3"/>
          <p:cNvSpPr>
            <a:spLocks noGrp="1" noChangeArrowheads="1"/>
          </p:cNvSpPr>
          <p:nvPr>
            <p:ph type="body" sz="half" idx="1"/>
          </p:nvPr>
        </p:nvSpPr>
        <p:spPr>
          <a:xfrm>
            <a:off x="685800" y="1524000"/>
            <a:ext cx="7924800" cy="2133600"/>
          </a:xfrm>
        </p:spPr>
        <p:txBody>
          <a:bodyPr/>
          <a:lstStyle/>
          <a:p>
            <a:r>
              <a:rPr lang="en-US" sz="2800" dirty="0"/>
              <a:t>Decorticate:  rigid</a:t>
            </a:r>
            <a:r>
              <a:rPr lang="en-US" sz="2800" b="1" dirty="0"/>
              <a:t> </a:t>
            </a:r>
            <a:r>
              <a:rPr lang="en-US" sz="2800" b="1" u="sng" dirty="0">
                <a:solidFill>
                  <a:schemeClr val="hlink"/>
                </a:solidFill>
              </a:rPr>
              <a:t>flexion</a:t>
            </a:r>
            <a:r>
              <a:rPr lang="en-US" sz="2800" b="1" u="sng" dirty="0"/>
              <a:t> </a:t>
            </a:r>
            <a:r>
              <a:rPr lang="en-US" sz="2800" dirty="0"/>
              <a:t>with arms flexed toward the core and lower limbs extended</a:t>
            </a:r>
          </a:p>
          <a:p>
            <a:pPr lvl="1"/>
            <a:r>
              <a:rPr lang="en-US" dirty="0"/>
              <a:t>lesions above the midbrain</a:t>
            </a:r>
          </a:p>
          <a:p>
            <a:pPr lvl="1"/>
            <a:endParaRPr lang="en-US" dirty="0"/>
          </a:p>
          <a:p>
            <a:pPr lvl="1"/>
            <a:endParaRPr lang="en-US" sz="2400" dirty="0"/>
          </a:p>
          <a:p>
            <a:endParaRPr lang="en-US" sz="2800" dirty="0"/>
          </a:p>
        </p:txBody>
      </p:sp>
      <p:pic>
        <p:nvPicPr>
          <p:cNvPr id="117764" name="Picture 4"/>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838200" y="3552825"/>
            <a:ext cx="7315200" cy="2619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Footer Placeholder 1"/>
          <p:cNvSpPr>
            <a:spLocks noGrp="1"/>
          </p:cNvSpPr>
          <p:nvPr>
            <p:ph type="ftr" sz="quarter" idx="10"/>
          </p:nvPr>
        </p:nvSpPr>
        <p:spPr/>
        <p:txBody>
          <a:bodyPr/>
          <a:lstStyle/>
          <a:p>
            <a:r>
              <a:rPr lang="en-US" smtClean="0"/>
              <a:t>City Wide ED Orientation, June 2015</a:t>
            </a:r>
            <a:endParaRPr lang="en-CA"/>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924" r="1"/>
          <a:stretch/>
        </p:blipFill>
        <p:spPr>
          <a:xfrm>
            <a:off x="457200" y="-13324"/>
            <a:ext cx="8074383" cy="6860438"/>
          </a:xfrm>
          <a:prstGeom prst="rect">
            <a:avLst/>
          </a:prstGeom>
        </p:spPr>
      </p:pic>
    </p:spTree>
    <p:extLst>
      <p:ext uri="{BB962C8B-B14F-4D97-AF65-F5344CB8AC3E}">
        <p14:creationId xmlns:p14="http://schemas.microsoft.com/office/powerpoint/2010/main" val="37450741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r>
              <a:rPr lang="en-US"/>
              <a:t>Abnormal Posturing</a:t>
            </a:r>
            <a:endParaRPr lang="en-CA"/>
          </a:p>
        </p:txBody>
      </p:sp>
      <p:sp>
        <p:nvSpPr>
          <p:cNvPr id="589827" name="Rectangle 3"/>
          <p:cNvSpPr>
            <a:spLocks noGrp="1" noChangeArrowheads="1"/>
          </p:cNvSpPr>
          <p:nvPr>
            <p:ph type="body" sz="half" idx="1"/>
          </p:nvPr>
        </p:nvSpPr>
        <p:spPr>
          <a:xfrm>
            <a:off x="838200" y="1524000"/>
            <a:ext cx="7543800" cy="2362200"/>
          </a:xfrm>
        </p:spPr>
        <p:txBody>
          <a:bodyPr/>
          <a:lstStyle/>
          <a:p>
            <a:r>
              <a:rPr lang="en-US" sz="2800" dirty="0" err="1"/>
              <a:t>Decerebrate</a:t>
            </a:r>
            <a:r>
              <a:rPr lang="en-US" sz="2800" dirty="0"/>
              <a:t>: rigid </a:t>
            </a:r>
            <a:r>
              <a:rPr lang="en-US" sz="2800" b="1" u="sng" dirty="0">
                <a:solidFill>
                  <a:schemeClr val="hlink"/>
                </a:solidFill>
              </a:rPr>
              <a:t>extension</a:t>
            </a:r>
            <a:r>
              <a:rPr lang="en-US" sz="2800" dirty="0"/>
              <a:t> of arms with wrist flexion and rigid extension of the lower extremities</a:t>
            </a:r>
          </a:p>
          <a:p>
            <a:pPr lvl="1"/>
            <a:r>
              <a:rPr lang="en-US" dirty="0"/>
              <a:t>insult to the brainstem</a:t>
            </a:r>
          </a:p>
          <a:p>
            <a:pPr lvl="1"/>
            <a:endParaRPr lang="en-CA" dirty="0"/>
          </a:p>
        </p:txBody>
      </p:sp>
      <p:pic>
        <p:nvPicPr>
          <p:cNvPr id="589828" name="Picture 4"/>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1143000" y="3581400"/>
            <a:ext cx="7162800" cy="2708275"/>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2" name="Footer Placeholder 1"/>
          <p:cNvSpPr>
            <a:spLocks noGrp="1"/>
          </p:cNvSpPr>
          <p:nvPr>
            <p:ph type="ftr" sz="quarter" idx="10"/>
          </p:nvPr>
        </p:nvSpPr>
        <p:spPr/>
        <p:txBody>
          <a:bodyPr/>
          <a:lstStyle/>
          <a:p>
            <a:r>
              <a:rPr lang="en-US" smtClean="0"/>
              <a:t>City Wide ED Orientation, June 2015</a:t>
            </a:r>
            <a:endParaRPr lang="en-CA"/>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a:xfrm>
            <a:off x="0" y="685800"/>
            <a:ext cx="8229600" cy="1069848"/>
          </a:xfrm>
        </p:spPr>
        <p:txBody>
          <a:bodyPr/>
          <a:lstStyle/>
          <a:p>
            <a:pPr algn="l"/>
            <a:r>
              <a:rPr lang="en-CA" dirty="0" smtClean="0"/>
              <a:t>ED Management of Inc. ICP</a:t>
            </a:r>
            <a:endParaRPr lang="en-CA" dirty="0"/>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pic>
        <p:nvPicPr>
          <p:cNvPr id="580612" name="Picture 4"/>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4962525" y="1752600"/>
            <a:ext cx="2428875" cy="50240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 name="Straight Arrow Connector 3"/>
          <p:cNvCxnSpPr/>
          <p:nvPr/>
        </p:nvCxnSpPr>
        <p:spPr>
          <a:xfrm flipH="1">
            <a:off x="4191000" y="4551276"/>
            <a:ext cx="1475874"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28800" y="4551276"/>
            <a:ext cx="2415020" cy="830997"/>
          </a:xfrm>
          <a:prstGeom prst="rect">
            <a:avLst/>
          </a:prstGeom>
          <a:noFill/>
        </p:spPr>
        <p:txBody>
          <a:bodyPr wrap="none" rtlCol="0">
            <a:spAutoFit/>
          </a:bodyPr>
          <a:lstStyle/>
          <a:p>
            <a:r>
              <a:rPr lang="en-US" sz="1600" dirty="0" smtClean="0"/>
              <a:t>Laser &amp; bubble leveler</a:t>
            </a:r>
          </a:p>
          <a:p>
            <a:r>
              <a:rPr lang="en-US" sz="1600" dirty="0" smtClean="0"/>
              <a:t>(usually to be leveled at </a:t>
            </a:r>
          </a:p>
          <a:p>
            <a:r>
              <a:rPr lang="en-US" sz="1600" dirty="0"/>
              <a:t>t</a:t>
            </a:r>
            <a:r>
              <a:rPr lang="en-US" sz="1600" dirty="0" smtClean="0"/>
              <a:t>ragus of ear)</a:t>
            </a:r>
            <a:endParaRPr lang="en-US" sz="1600" dirty="0"/>
          </a:p>
        </p:txBody>
      </p:sp>
      <p:cxnSp>
        <p:nvCxnSpPr>
          <p:cNvPr id="8" name="Straight Arrow Connector 7"/>
          <p:cNvCxnSpPr/>
          <p:nvPr/>
        </p:nvCxnSpPr>
        <p:spPr>
          <a:xfrm>
            <a:off x="7391400" y="5638800"/>
            <a:ext cx="9144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48600" y="6047772"/>
            <a:ext cx="1054776" cy="584775"/>
          </a:xfrm>
          <a:prstGeom prst="rect">
            <a:avLst/>
          </a:prstGeom>
          <a:noFill/>
        </p:spPr>
        <p:txBody>
          <a:bodyPr wrap="none" rtlCol="0">
            <a:spAutoFit/>
          </a:bodyPr>
          <a:lstStyle/>
          <a:p>
            <a:r>
              <a:rPr lang="en-US" sz="1600" dirty="0" smtClean="0"/>
              <a:t>Drainage </a:t>
            </a:r>
          </a:p>
          <a:p>
            <a:r>
              <a:rPr lang="en-US" sz="1600" dirty="0" smtClean="0"/>
              <a:t>Bag</a:t>
            </a:r>
            <a:endParaRPr lang="en-US" sz="1600" dirty="0"/>
          </a:p>
        </p:txBody>
      </p:sp>
      <p:cxnSp>
        <p:nvCxnSpPr>
          <p:cNvPr id="11" name="Straight Arrow Connector 10"/>
          <p:cNvCxnSpPr/>
          <p:nvPr/>
        </p:nvCxnSpPr>
        <p:spPr>
          <a:xfrm flipV="1">
            <a:off x="6765634" y="2989435"/>
            <a:ext cx="854366" cy="692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756234" y="2194803"/>
            <a:ext cx="1391920" cy="1569660"/>
          </a:xfrm>
          <a:prstGeom prst="rect">
            <a:avLst/>
          </a:prstGeom>
          <a:noFill/>
        </p:spPr>
        <p:txBody>
          <a:bodyPr wrap="none" rtlCol="0">
            <a:spAutoFit/>
          </a:bodyPr>
          <a:lstStyle/>
          <a:p>
            <a:r>
              <a:rPr lang="en-US" sz="1600" dirty="0" err="1" smtClean="0"/>
              <a:t>Buretrol</a:t>
            </a:r>
            <a:r>
              <a:rPr lang="en-US" sz="1600" dirty="0" smtClean="0"/>
              <a:t>:</a:t>
            </a:r>
          </a:p>
          <a:p>
            <a:r>
              <a:rPr lang="en-US" sz="1600" dirty="0" smtClean="0"/>
              <a:t>Use this </a:t>
            </a:r>
          </a:p>
          <a:p>
            <a:r>
              <a:rPr lang="en-US" sz="1600" dirty="0" smtClean="0"/>
              <a:t>for accurate</a:t>
            </a:r>
          </a:p>
          <a:p>
            <a:r>
              <a:rPr lang="en-US" sz="1600" dirty="0" smtClean="0"/>
              <a:t>measuring;</a:t>
            </a:r>
          </a:p>
          <a:p>
            <a:r>
              <a:rPr lang="en-US" sz="1600" dirty="0" smtClean="0"/>
              <a:t>Has sampling</a:t>
            </a:r>
          </a:p>
          <a:p>
            <a:r>
              <a:rPr lang="en-US" sz="1600" dirty="0" smtClean="0"/>
              <a:t>outlet</a:t>
            </a:r>
            <a:endParaRPr lang="en-US" sz="1600" dirty="0"/>
          </a:p>
        </p:txBody>
      </p:sp>
      <p:cxnSp>
        <p:nvCxnSpPr>
          <p:cNvPr id="14" name="Straight Arrow Connector 13"/>
          <p:cNvCxnSpPr/>
          <p:nvPr/>
        </p:nvCxnSpPr>
        <p:spPr>
          <a:xfrm flipH="1" flipV="1">
            <a:off x="3872835" y="2819400"/>
            <a:ext cx="2451766" cy="34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93900" y="1959142"/>
            <a:ext cx="2239074" cy="1200329"/>
          </a:xfrm>
          <a:prstGeom prst="rect">
            <a:avLst/>
          </a:prstGeom>
          <a:noFill/>
        </p:spPr>
        <p:txBody>
          <a:bodyPr wrap="none" rtlCol="0">
            <a:spAutoFit/>
          </a:bodyPr>
          <a:lstStyle/>
          <a:p>
            <a:r>
              <a:rPr lang="en-US" dirty="0" smtClean="0"/>
              <a:t>Scale: permits</a:t>
            </a:r>
          </a:p>
          <a:p>
            <a:r>
              <a:rPr lang="en-US" dirty="0" smtClean="0"/>
              <a:t>accurate</a:t>
            </a:r>
          </a:p>
          <a:p>
            <a:r>
              <a:rPr lang="en-US" dirty="0" smtClean="0"/>
              <a:t>&amp; safe management</a:t>
            </a:r>
          </a:p>
          <a:p>
            <a:r>
              <a:rPr lang="en-US" dirty="0" smtClean="0"/>
              <a:t>of ICP</a:t>
            </a:r>
            <a:endParaRPr lang="en-US" dirty="0"/>
          </a:p>
        </p:txBody>
      </p:sp>
      <p:sp>
        <p:nvSpPr>
          <p:cNvPr id="3" name="TextBox 2"/>
          <p:cNvSpPr txBox="1"/>
          <p:nvPr/>
        </p:nvSpPr>
        <p:spPr>
          <a:xfrm>
            <a:off x="0" y="6447881"/>
            <a:ext cx="6024791" cy="369332"/>
          </a:xfrm>
          <a:prstGeom prst="rect">
            <a:avLst/>
          </a:prstGeom>
          <a:noFill/>
        </p:spPr>
        <p:txBody>
          <a:bodyPr wrap="none" rtlCol="0">
            <a:spAutoFit/>
          </a:bodyPr>
          <a:lstStyle/>
          <a:p>
            <a:r>
              <a:rPr lang="en-US" dirty="0" smtClean="0"/>
              <a:t>Hole is drilled into skull through </a:t>
            </a:r>
            <a:r>
              <a:rPr lang="en-US" dirty="0" err="1" smtClean="0"/>
              <a:t>dura</a:t>
            </a:r>
            <a:r>
              <a:rPr lang="en-US" dirty="0" smtClean="0"/>
              <a:t> into lateral ventricle</a:t>
            </a:r>
            <a:endParaRPr lang="en-US" dirty="0"/>
          </a:p>
        </p:txBody>
      </p:sp>
      <p:cxnSp>
        <p:nvCxnSpPr>
          <p:cNvPr id="7" name="Straight Arrow Connector 6"/>
          <p:cNvCxnSpPr/>
          <p:nvPr/>
        </p:nvCxnSpPr>
        <p:spPr>
          <a:xfrm flipH="1" flipV="1">
            <a:off x="2675500" y="3827416"/>
            <a:ext cx="2991374" cy="225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64161" y="3645765"/>
            <a:ext cx="1611339" cy="369332"/>
          </a:xfrm>
          <a:prstGeom prst="rect">
            <a:avLst/>
          </a:prstGeom>
          <a:noFill/>
        </p:spPr>
        <p:txBody>
          <a:bodyPr wrap="none" rtlCol="0">
            <a:spAutoFit/>
          </a:bodyPr>
          <a:lstStyle/>
          <a:p>
            <a:r>
              <a:rPr lang="en-US" dirty="0" smtClean="0"/>
              <a:t>Line is primed</a:t>
            </a:r>
            <a:endParaRPr lang="en-US" dirty="0"/>
          </a:p>
        </p:txBody>
      </p:sp>
      <p:cxnSp>
        <p:nvCxnSpPr>
          <p:cNvPr id="18" name="Straight Arrow Connector 17"/>
          <p:cNvCxnSpPr/>
          <p:nvPr/>
        </p:nvCxnSpPr>
        <p:spPr>
          <a:xfrm flipH="1" flipV="1">
            <a:off x="4572000" y="3505200"/>
            <a:ext cx="1752601" cy="1770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36738" y="3159471"/>
            <a:ext cx="1662891" cy="646331"/>
          </a:xfrm>
          <a:prstGeom prst="rect">
            <a:avLst/>
          </a:prstGeom>
          <a:noFill/>
        </p:spPr>
        <p:txBody>
          <a:bodyPr wrap="none" rtlCol="0">
            <a:spAutoFit/>
          </a:bodyPr>
          <a:lstStyle/>
          <a:p>
            <a:r>
              <a:rPr lang="en-US" dirty="0" smtClean="0"/>
              <a:t>Adjust  to</a:t>
            </a:r>
          </a:p>
          <a:p>
            <a:r>
              <a:rPr lang="en-US" dirty="0" smtClean="0"/>
              <a:t>ensure leveled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221" y="1219200"/>
            <a:ext cx="8229600" cy="1069848"/>
          </a:xfrm>
        </p:spPr>
        <p:txBody>
          <a:bodyPr/>
          <a:lstStyle/>
          <a:p>
            <a:r>
              <a:rPr lang="en-US" dirty="0" smtClean="0"/>
              <a:t>Nursing Responsibilities</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
        <p:nvSpPr>
          <p:cNvPr id="4" name="TextBox 3"/>
          <p:cNvSpPr txBox="1"/>
          <p:nvPr/>
        </p:nvSpPr>
        <p:spPr>
          <a:xfrm>
            <a:off x="0" y="2207741"/>
            <a:ext cx="8632043" cy="3477875"/>
          </a:xfrm>
          <a:prstGeom prst="rect">
            <a:avLst/>
          </a:prstGeom>
          <a:noFill/>
        </p:spPr>
        <p:txBody>
          <a:bodyPr wrap="none" rtlCol="0">
            <a:spAutoFit/>
          </a:bodyPr>
          <a:lstStyle/>
          <a:p>
            <a:r>
              <a:rPr lang="en-US" sz="2000" dirty="0" smtClean="0"/>
              <a:t>Accurate Placement: zero level with external aud. meatus</a:t>
            </a:r>
          </a:p>
          <a:p>
            <a:r>
              <a:rPr lang="en-US" sz="2000" dirty="0"/>
              <a:t> </a:t>
            </a:r>
            <a:r>
              <a:rPr lang="en-US" sz="2000" dirty="0" smtClean="0"/>
              <a:t>                             open to collection bag – need order for height</a:t>
            </a:r>
          </a:p>
          <a:p>
            <a:r>
              <a:rPr lang="en-US" sz="2000" dirty="0"/>
              <a:t> </a:t>
            </a:r>
            <a:r>
              <a:rPr lang="en-US" sz="2000" dirty="0" smtClean="0"/>
              <a:t>                                                                of collection cylinder</a:t>
            </a:r>
          </a:p>
          <a:p>
            <a:r>
              <a:rPr lang="en-US" sz="2000" dirty="0"/>
              <a:t> </a:t>
            </a:r>
            <a:r>
              <a:rPr lang="en-US" sz="2000" dirty="0" smtClean="0"/>
              <a:t>                             open to monitor</a:t>
            </a:r>
          </a:p>
          <a:p>
            <a:endParaRPr lang="en-US" sz="2000" dirty="0"/>
          </a:p>
          <a:p>
            <a:r>
              <a:rPr lang="en-US" sz="2000" dirty="0" smtClean="0"/>
              <a:t>NSR assessments q15 min x 2hrs post insertion, then q1h if stable</a:t>
            </a:r>
          </a:p>
          <a:p>
            <a:r>
              <a:rPr lang="en-US" sz="2000" dirty="0"/>
              <a:t> </a:t>
            </a:r>
            <a:r>
              <a:rPr lang="en-US" sz="2000" dirty="0" smtClean="0"/>
              <a:t>                            Report </a:t>
            </a:r>
            <a:r>
              <a:rPr lang="en-US" sz="2000" dirty="0" err="1" smtClean="0"/>
              <a:t>prn</a:t>
            </a:r>
            <a:r>
              <a:rPr lang="en-US" sz="2000" dirty="0" smtClean="0"/>
              <a:t>/ Document </a:t>
            </a:r>
          </a:p>
          <a:p>
            <a:r>
              <a:rPr lang="en-US" sz="2000" dirty="0" smtClean="0"/>
              <a:t>Evaluate q1h: drain, CSF, patency, patient’s position, dressing, document</a:t>
            </a:r>
          </a:p>
          <a:p>
            <a:r>
              <a:rPr lang="en-US" sz="2000" dirty="0" smtClean="0"/>
              <a:t>Patient care: clamp drain using stopcock closest to patient with any major </a:t>
            </a:r>
          </a:p>
          <a:p>
            <a:r>
              <a:rPr lang="en-US" sz="2000" dirty="0" smtClean="0"/>
              <a:t>                    repositioning or activity (aggressive chest </a:t>
            </a:r>
            <a:r>
              <a:rPr lang="en-US" sz="2000" dirty="0" err="1" smtClean="0"/>
              <a:t>physio</a:t>
            </a:r>
            <a:r>
              <a:rPr lang="en-US" sz="2000" dirty="0" smtClean="0"/>
              <a:t>) for a max</a:t>
            </a:r>
          </a:p>
          <a:p>
            <a:r>
              <a:rPr lang="en-US" sz="2000" dirty="0"/>
              <a:t> </a:t>
            </a:r>
            <a:r>
              <a:rPr lang="en-US" sz="2000" dirty="0" smtClean="0"/>
              <a:t>                  of 20 minutes. </a:t>
            </a:r>
            <a:endParaRPr lang="en-US" sz="2000" dirty="0"/>
          </a:p>
        </p:txBody>
      </p:sp>
    </p:spTree>
    <p:extLst>
      <p:ext uri="{BB962C8B-B14F-4D97-AF65-F5344CB8AC3E}">
        <p14:creationId xmlns:p14="http://schemas.microsoft.com/office/powerpoint/2010/main" val="915073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229600" cy="1069848"/>
          </a:xfrm>
        </p:spPr>
        <p:txBody>
          <a:bodyPr/>
          <a:lstStyle/>
          <a:p>
            <a:r>
              <a:rPr lang="en-US" dirty="0" smtClean="0"/>
              <a:t>Meds. To Dec. Inc. ICP</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
        <p:nvSpPr>
          <p:cNvPr id="4" name="TextBox 3"/>
          <p:cNvSpPr txBox="1"/>
          <p:nvPr/>
        </p:nvSpPr>
        <p:spPr>
          <a:xfrm>
            <a:off x="0" y="2343834"/>
            <a:ext cx="9265678" cy="3970318"/>
          </a:xfrm>
          <a:prstGeom prst="rect">
            <a:avLst/>
          </a:prstGeom>
          <a:noFill/>
        </p:spPr>
        <p:txBody>
          <a:bodyPr wrap="none" rtlCol="0">
            <a:spAutoFit/>
          </a:bodyPr>
          <a:lstStyle/>
          <a:p>
            <a:r>
              <a:rPr lang="en-US" sz="2800" dirty="0" err="1" smtClean="0"/>
              <a:t>Mannitol</a:t>
            </a:r>
            <a:r>
              <a:rPr lang="en-US" sz="2800" dirty="0" smtClean="0"/>
              <a:t> 20% (0.25-1 g/kg): Increases water and </a:t>
            </a:r>
          </a:p>
          <a:p>
            <a:r>
              <a:rPr lang="en-US" sz="2800" dirty="0" smtClean="0"/>
              <a:t>sodium excretion; can cause hypovolemia and </a:t>
            </a:r>
          </a:p>
          <a:p>
            <a:r>
              <a:rPr lang="en-US" sz="2800" dirty="0" smtClean="0"/>
              <a:t>hyperosmotic state</a:t>
            </a:r>
          </a:p>
          <a:p>
            <a:endParaRPr lang="en-US" sz="2800" dirty="0"/>
          </a:p>
          <a:p>
            <a:r>
              <a:rPr lang="en-US" sz="2800" dirty="0" smtClean="0"/>
              <a:t>Hypertonic saline 3% (150mL): Works similarly; </a:t>
            </a:r>
            <a:r>
              <a:rPr lang="en-US" sz="2800" dirty="0" err="1" smtClean="0"/>
              <a:t>inc.</a:t>
            </a:r>
            <a:endParaRPr lang="en-US" sz="2800" dirty="0" smtClean="0"/>
          </a:p>
          <a:p>
            <a:r>
              <a:rPr lang="en-US" sz="2800" dirty="0" smtClean="0"/>
              <a:t>Na concentration</a:t>
            </a:r>
          </a:p>
          <a:p>
            <a:endParaRPr lang="en-US" sz="2800" dirty="0"/>
          </a:p>
          <a:p>
            <a:r>
              <a:rPr lang="en-US" sz="2800" dirty="0" smtClean="0"/>
              <a:t>Hyperventilation: causes vasoconstriction and lowers ICP,</a:t>
            </a:r>
          </a:p>
          <a:p>
            <a:r>
              <a:rPr lang="en-US" sz="2800" dirty="0" smtClean="0"/>
              <a:t>BUT often worsens ischemia. Usually not recommended. </a:t>
            </a:r>
            <a:endParaRPr lang="en-US" sz="2800" dirty="0"/>
          </a:p>
        </p:txBody>
      </p:sp>
    </p:spTree>
    <p:extLst>
      <p:ext uri="{BB962C8B-B14F-4D97-AF65-F5344CB8AC3E}">
        <p14:creationId xmlns:p14="http://schemas.microsoft.com/office/powerpoint/2010/main" val="400194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Nursing Care</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
        <p:nvSpPr>
          <p:cNvPr id="4" name="TextBox 3"/>
          <p:cNvSpPr txBox="1"/>
          <p:nvPr/>
        </p:nvSpPr>
        <p:spPr>
          <a:xfrm>
            <a:off x="609600" y="2514600"/>
            <a:ext cx="6808723" cy="3970318"/>
          </a:xfrm>
          <a:prstGeom prst="rect">
            <a:avLst/>
          </a:prstGeom>
          <a:noFill/>
        </p:spPr>
        <p:txBody>
          <a:bodyPr wrap="none" rtlCol="0">
            <a:spAutoFit/>
          </a:bodyPr>
          <a:lstStyle/>
          <a:p>
            <a:pPr marL="285750" indent="-285750">
              <a:buFont typeface="Wingdings" panose="05000000000000000000" pitchFamily="2" charset="2"/>
              <a:buChar char="Ø"/>
            </a:pPr>
            <a:r>
              <a:rPr lang="en-US" sz="2800" dirty="0" smtClean="0"/>
              <a:t>Elevate HOB to 30 degrees</a:t>
            </a:r>
          </a:p>
          <a:p>
            <a:pPr marL="285750" indent="-285750">
              <a:buFont typeface="Wingdings" panose="05000000000000000000" pitchFamily="2" charset="2"/>
              <a:buChar char="Ø"/>
            </a:pPr>
            <a:endParaRPr lang="en-US" sz="2800" dirty="0" smtClean="0"/>
          </a:p>
          <a:p>
            <a:pPr marL="285750" indent="-285750">
              <a:buFont typeface="Wingdings" panose="05000000000000000000" pitchFamily="2" charset="2"/>
              <a:buChar char="Ø"/>
            </a:pPr>
            <a:r>
              <a:rPr lang="en-US" sz="2800" dirty="0" err="1" smtClean="0"/>
              <a:t>Neuro</a:t>
            </a:r>
            <a:r>
              <a:rPr lang="en-US" sz="2800" dirty="0" smtClean="0"/>
              <a:t> and vital signs q1h or more often</a:t>
            </a:r>
          </a:p>
          <a:p>
            <a:pPr marL="285750" indent="-285750">
              <a:buFont typeface="Wingdings" panose="05000000000000000000" pitchFamily="2" charset="2"/>
              <a:buChar char="Ø"/>
            </a:pPr>
            <a:endParaRPr lang="en-US" sz="2800" dirty="0" smtClean="0"/>
          </a:p>
          <a:p>
            <a:pPr marL="285750" indent="-285750">
              <a:buFont typeface="Wingdings" panose="05000000000000000000" pitchFamily="2" charset="2"/>
              <a:buChar char="Ø"/>
            </a:pPr>
            <a:r>
              <a:rPr lang="en-US" sz="2800" dirty="0" smtClean="0"/>
              <a:t>Steroids if </a:t>
            </a:r>
            <a:r>
              <a:rPr lang="en-US" sz="2800" dirty="0" err="1" smtClean="0"/>
              <a:t>inc.</a:t>
            </a:r>
            <a:r>
              <a:rPr lang="en-US" sz="2800" dirty="0" smtClean="0"/>
              <a:t> ICP due to mass</a:t>
            </a:r>
          </a:p>
          <a:p>
            <a:pPr marL="285750" indent="-285750">
              <a:buFont typeface="Wingdings" panose="05000000000000000000" pitchFamily="2" charset="2"/>
              <a:buChar char="Ø"/>
            </a:pPr>
            <a:endParaRPr lang="en-US" sz="2800" dirty="0" smtClean="0"/>
          </a:p>
          <a:p>
            <a:pPr marL="285750" indent="-285750">
              <a:buFont typeface="Wingdings" panose="05000000000000000000" pitchFamily="2" charset="2"/>
              <a:buChar char="Ø"/>
            </a:pPr>
            <a:r>
              <a:rPr lang="en-US" sz="2800" dirty="0" smtClean="0"/>
              <a:t>May require seizure prophylaxis</a:t>
            </a:r>
          </a:p>
          <a:p>
            <a:pPr marL="285750" indent="-285750">
              <a:buFont typeface="Wingdings" panose="05000000000000000000" pitchFamily="2" charset="2"/>
              <a:buChar char="Ø"/>
            </a:pPr>
            <a:endParaRPr lang="en-US" sz="2800" dirty="0"/>
          </a:p>
          <a:p>
            <a:pPr marL="285750" indent="-285750">
              <a:buFont typeface="Wingdings" panose="05000000000000000000" pitchFamily="2" charset="2"/>
              <a:buChar char="Ø"/>
            </a:pPr>
            <a:r>
              <a:rPr lang="en-US" sz="2800" dirty="0" smtClean="0"/>
              <a:t>Accurate fluid balance</a:t>
            </a:r>
            <a:endParaRPr lang="en-US" sz="2800" dirty="0"/>
          </a:p>
        </p:txBody>
      </p:sp>
    </p:spTree>
    <p:extLst>
      <p:ext uri="{BB962C8B-B14F-4D97-AF65-F5344CB8AC3E}">
        <p14:creationId xmlns:p14="http://schemas.microsoft.com/office/powerpoint/2010/main" val="702211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City Wide ED Orientation, June 2015</a:t>
            </a:r>
            <a:endParaRPr lang="en-CA" dirty="0"/>
          </a:p>
        </p:txBody>
      </p:sp>
      <p:sp>
        <p:nvSpPr>
          <p:cNvPr id="5" name="TextBox 4"/>
          <p:cNvSpPr txBox="1"/>
          <p:nvPr/>
        </p:nvSpPr>
        <p:spPr>
          <a:xfrm>
            <a:off x="10886" y="6581001"/>
            <a:ext cx="997389" cy="276999"/>
          </a:xfrm>
          <a:prstGeom prst="rect">
            <a:avLst/>
          </a:prstGeom>
          <a:noFill/>
        </p:spPr>
        <p:txBody>
          <a:bodyPr wrap="none" rtlCol="0">
            <a:spAutoFit/>
          </a:bodyPr>
          <a:lstStyle/>
          <a:p>
            <a:r>
              <a:rPr lang="en-US" sz="1200" dirty="0" smtClean="0"/>
              <a:t>NENA, 2014</a:t>
            </a:r>
            <a:endParaRPr lang="en-US" sz="1200" dirty="0"/>
          </a:p>
        </p:txBody>
      </p:sp>
      <p:sp>
        <p:nvSpPr>
          <p:cNvPr id="6" name="Rectangle 5"/>
          <p:cNvSpPr/>
          <p:nvPr/>
        </p:nvSpPr>
        <p:spPr>
          <a:xfrm>
            <a:off x="-32657" y="838200"/>
            <a:ext cx="8763000" cy="5539978"/>
          </a:xfrm>
          <a:prstGeom prst="rect">
            <a:avLst/>
          </a:prstGeom>
        </p:spPr>
        <p:txBody>
          <a:bodyPr wrap="square">
            <a:spAutoFit/>
          </a:bodyPr>
          <a:lstStyle/>
          <a:p>
            <a:endParaRPr lang="en-US" dirty="0"/>
          </a:p>
          <a:p>
            <a:pPr marL="457200" indent="-457200">
              <a:buFont typeface="Wingdings" pitchFamily="2" charset="2"/>
              <a:buChar char="Ø"/>
            </a:pPr>
            <a:r>
              <a:rPr lang="en-US" sz="2800" dirty="0" smtClean="0"/>
              <a:t>Knowledge </a:t>
            </a:r>
            <a:r>
              <a:rPr lang="en-US" sz="2800" dirty="0"/>
              <a:t>of </a:t>
            </a:r>
            <a:r>
              <a:rPr lang="en-US" sz="2800" dirty="0" err="1"/>
              <a:t>Fibrinolytic</a:t>
            </a:r>
            <a:r>
              <a:rPr lang="en-US" sz="2800" dirty="0"/>
              <a:t> protocols </a:t>
            </a:r>
          </a:p>
          <a:p>
            <a:pPr marL="457200" indent="-457200">
              <a:buFont typeface="Wingdings" pitchFamily="2" charset="2"/>
              <a:buChar char="Ø"/>
            </a:pPr>
            <a:r>
              <a:rPr lang="en-US" sz="2800" dirty="0" smtClean="0"/>
              <a:t>Assessment </a:t>
            </a:r>
            <a:r>
              <a:rPr lang="en-US" sz="2800" dirty="0"/>
              <a:t>and knowledge of interventions for spinal cord/vertebral injury </a:t>
            </a:r>
          </a:p>
          <a:p>
            <a:pPr marL="457200" indent="-457200">
              <a:buFont typeface="Wingdings" pitchFamily="2" charset="2"/>
              <a:buChar char="Ø"/>
            </a:pPr>
            <a:r>
              <a:rPr lang="en-US" sz="2800" dirty="0" smtClean="0"/>
              <a:t>Perform </a:t>
            </a:r>
            <a:r>
              <a:rPr lang="en-US" sz="2800" dirty="0"/>
              <a:t>and/or assist with application of cervical collars </a:t>
            </a:r>
          </a:p>
          <a:p>
            <a:pPr marL="457200" indent="-457200">
              <a:buFont typeface="Wingdings" pitchFamily="2" charset="2"/>
              <a:buChar char="Ø"/>
            </a:pPr>
            <a:r>
              <a:rPr lang="en-US" sz="2800" dirty="0" smtClean="0"/>
              <a:t>Perform </a:t>
            </a:r>
            <a:r>
              <a:rPr lang="en-US" sz="2800" dirty="0"/>
              <a:t>and/or assist with spinal stabilization/immobilization </a:t>
            </a:r>
            <a:endParaRPr lang="en-US" sz="2800" dirty="0" smtClean="0"/>
          </a:p>
          <a:p>
            <a:pPr marL="457200" indent="-457200">
              <a:buFont typeface="Wingdings" pitchFamily="2" charset="2"/>
              <a:buChar char="Ø"/>
            </a:pPr>
            <a:r>
              <a:rPr lang="en-US" sz="2800" dirty="0" smtClean="0"/>
              <a:t>Non-pharmacological </a:t>
            </a:r>
            <a:r>
              <a:rPr lang="en-US" sz="2800" dirty="0"/>
              <a:t>pain management therapies </a:t>
            </a:r>
          </a:p>
          <a:p>
            <a:pPr marL="457200" indent="-457200">
              <a:buFont typeface="Wingdings" pitchFamily="2" charset="2"/>
              <a:buChar char="Ø"/>
            </a:pPr>
            <a:r>
              <a:rPr lang="en-US" sz="2800" dirty="0" smtClean="0"/>
              <a:t>Evaluation </a:t>
            </a:r>
            <a:r>
              <a:rPr lang="en-US" sz="2800" dirty="0"/>
              <a:t>of pain utilizing an appropriate pain scale (e.g. numerical 1-10, FACES, FLACC) </a:t>
            </a:r>
          </a:p>
          <a:p>
            <a:pPr marL="514350" indent="-514350">
              <a:buFont typeface="Wingdings" pitchFamily="2" charset="2"/>
              <a:buChar char="Ø"/>
            </a:pPr>
            <a:r>
              <a:rPr lang="en-US" sz="2800" dirty="0" smtClean="0"/>
              <a:t>Pharmacological </a:t>
            </a:r>
            <a:r>
              <a:rPr lang="en-US" sz="2800" dirty="0"/>
              <a:t>management of pain </a:t>
            </a:r>
          </a:p>
          <a:p>
            <a:pPr marL="457200" indent="-457200">
              <a:buFont typeface="Wingdings" pitchFamily="2" charset="2"/>
              <a:buChar char="Ø"/>
            </a:pPr>
            <a:endParaRPr lang="en-US" sz="2800" dirty="0"/>
          </a:p>
        </p:txBody>
      </p:sp>
    </p:spTree>
    <p:extLst>
      <p:ext uri="{BB962C8B-B14F-4D97-AF65-F5344CB8AC3E}">
        <p14:creationId xmlns:p14="http://schemas.microsoft.com/office/powerpoint/2010/main" val="33252764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8229600" cy="2057400"/>
          </a:xfrm>
        </p:spPr>
        <p:txBody>
          <a:bodyPr>
            <a:noAutofit/>
          </a:bodyPr>
          <a:lstStyle/>
          <a:p>
            <a:r>
              <a:rPr lang="en-US" sz="6000" dirty="0"/>
              <a:t>Specific Neurological Emergencies</a:t>
            </a:r>
          </a:p>
        </p:txBody>
      </p:sp>
      <p:sp>
        <p:nvSpPr>
          <p:cNvPr id="3" name="Footer Placeholder 2"/>
          <p:cNvSpPr>
            <a:spLocks noGrp="1"/>
          </p:cNvSpPr>
          <p:nvPr>
            <p:ph type="ftr" sz="quarter" idx="11"/>
          </p:nvPr>
        </p:nvSpPr>
        <p:spPr/>
        <p:txBody>
          <a:bodyPr/>
          <a:lstStyle/>
          <a:p>
            <a:r>
              <a:rPr lang="en-US" smtClean="0"/>
              <a:t>City Wide ED Orientation, June 2015</a:t>
            </a:r>
            <a:endParaRPr lang="en-CA"/>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762000"/>
            <a:ext cx="8229600" cy="1066800"/>
          </a:xfrm>
        </p:spPr>
        <p:txBody>
          <a:bodyPr/>
          <a:lstStyle/>
          <a:p>
            <a:r>
              <a:rPr lang="en-US" dirty="0"/>
              <a:t>Seizures</a:t>
            </a:r>
          </a:p>
        </p:txBody>
      </p:sp>
      <p:sp>
        <p:nvSpPr>
          <p:cNvPr id="95235" name="Rectangle 3"/>
          <p:cNvSpPr>
            <a:spLocks noGrp="1" noChangeArrowheads="1"/>
          </p:cNvSpPr>
          <p:nvPr>
            <p:ph idx="1"/>
          </p:nvPr>
        </p:nvSpPr>
        <p:spPr>
          <a:xfrm>
            <a:off x="-20053" y="2286000"/>
            <a:ext cx="7772400" cy="4114800"/>
          </a:xfrm>
        </p:spPr>
        <p:txBody>
          <a:bodyPr>
            <a:normAutofit lnSpcReduction="10000"/>
          </a:bodyPr>
          <a:lstStyle/>
          <a:p>
            <a:pPr marL="109728" indent="0">
              <a:lnSpc>
                <a:spcPct val="90000"/>
              </a:lnSpc>
              <a:buNone/>
            </a:pPr>
            <a:endParaRPr lang="en-US" sz="2400" dirty="0">
              <a:latin typeface="Palatino"/>
            </a:endParaRPr>
          </a:p>
          <a:p>
            <a:pPr>
              <a:lnSpc>
                <a:spcPct val="90000"/>
              </a:lnSpc>
              <a:buFont typeface="Wingdings" pitchFamily="2" charset="2"/>
              <a:buChar char="Ø"/>
            </a:pPr>
            <a:r>
              <a:rPr lang="en-US" sz="2800" dirty="0">
                <a:latin typeface="Palatino"/>
              </a:rPr>
              <a:t> a sudden, abnormal excessive electrical discharge of the brain that can change motor, autonomic function, consciousness or sensation</a:t>
            </a:r>
          </a:p>
          <a:p>
            <a:pPr>
              <a:lnSpc>
                <a:spcPct val="90000"/>
              </a:lnSpc>
              <a:buFont typeface="Wingdings" pitchFamily="2" charset="2"/>
              <a:buChar char="Ø"/>
            </a:pPr>
            <a:endParaRPr lang="en-US" sz="2400" dirty="0">
              <a:latin typeface="Palatino"/>
            </a:endParaRPr>
          </a:p>
          <a:p>
            <a:pPr>
              <a:lnSpc>
                <a:spcPct val="90000"/>
              </a:lnSpc>
              <a:buFont typeface="Wingdings" pitchFamily="2" charset="2"/>
              <a:buChar char="Ø"/>
            </a:pPr>
            <a:r>
              <a:rPr lang="en-US" sz="2800" dirty="0">
                <a:latin typeface="Palatino"/>
              </a:rPr>
              <a:t>symptom of underlying problem rather a diagnosis</a:t>
            </a:r>
          </a:p>
          <a:p>
            <a:pPr>
              <a:lnSpc>
                <a:spcPct val="90000"/>
              </a:lnSpc>
              <a:buFont typeface="Wingdings" pitchFamily="2" charset="2"/>
              <a:buChar char="Ø"/>
            </a:pPr>
            <a:endParaRPr lang="en-US" sz="2400" dirty="0">
              <a:latin typeface="Palatino"/>
            </a:endParaRPr>
          </a:p>
          <a:p>
            <a:pPr>
              <a:lnSpc>
                <a:spcPct val="90000"/>
              </a:lnSpc>
              <a:buFont typeface="Wingdings" pitchFamily="2" charset="2"/>
              <a:buChar char="Ø"/>
            </a:pPr>
            <a:r>
              <a:rPr lang="en-US" sz="2800" dirty="0">
                <a:latin typeface="Palatino"/>
              </a:rPr>
              <a:t>all of us have a lifetime risk of having a single seizure of approximately 8.8%. </a:t>
            </a:r>
          </a:p>
          <a:p>
            <a:pPr>
              <a:lnSpc>
                <a:spcPct val="90000"/>
              </a:lnSpc>
              <a:buFont typeface="Wingdings" pitchFamily="2" charset="2"/>
              <a:buChar char="Ø"/>
            </a:pPr>
            <a:endParaRPr lang="en-US" sz="2800" dirty="0">
              <a:latin typeface="Comic Sans MS" pitchFamily="66" charset="0"/>
            </a:endParaRPr>
          </a:p>
          <a:p>
            <a:pPr>
              <a:lnSpc>
                <a:spcPct val="90000"/>
              </a:lnSpc>
              <a:buFont typeface="Wingdings" pitchFamily="2" charset="2"/>
              <a:buChar char="Ø"/>
            </a:pPr>
            <a:endParaRPr lang="en-US" sz="2800" dirty="0">
              <a:latin typeface="Palatino"/>
            </a:endParaRPr>
          </a:p>
        </p:txBody>
      </p:sp>
      <p:sp>
        <p:nvSpPr>
          <p:cNvPr id="2" name="Footer Placeholder 1"/>
          <p:cNvSpPr>
            <a:spLocks noGrp="1"/>
          </p:cNvSpPr>
          <p:nvPr>
            <p:ph type="ftr" sz="quarter" idx="11"/>
          </p:nvPr>
        </p:nvSpPr>
        <p:spPr>
          <a:xfrm>
            <a:off x="7010400" y="685800"/>
            <a:ext cx="2057400" cy="457200"/>
          </a:xfrm>
        </p:spPr>
        <p:txBody>
          <a:bodyPr/>
          <a:lstStyle/>
          <a:p>
            <a:r>
              <a:rPr lang="en-US" smtClean="0"/>
              <a:t>City Wide ED Orientation, June 2015</a:t>
            </a:r>
            <a:endParaRPr lang="en-CA"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a:xfrm>
            <a:off x="457200" y="609600"/>
            <a:ext cx="8229600" cy="1066800"/>
          </a:xfrm>
        </p:spPr>
        <p:txBody>
          <a:bodyPr>
            <a:normAutofit/>
          </a:bodyPr>
          <a:lstStyle/>
          <a:p>
            <a:r>
              <a:rPr lang="en-US" dirty="0"/>
              <a:t>Seizure: assessment</a:t>
            </a:r>
          </a:p>
        </p:txBody>
      </p:sp>
      <p:sp>
        <p:nvSpPr>
          <p:cNvPr id="103429" name="Rectangle 5"/>
          <p:cNvSpPr>
            <a:spLocks noGrp="1" noChangeArrowheads="1"/>
          </p:cNvSpPr>
          <p:nvPr>
            <p:ph idx="1"/>
          </p:nvPr>
        </p:nvSpPr>
        <p:spPr>
          <a:xfrm>
            <a:off x="609600" y="1524000"/>
            <a:ext cx="7772400" cy="4495800"/>
          </a:xfrm>
        </p:spPr>
        <p:txBody>
          <a:bodyPr>
            <a:normAutofit lnSpcReduction="10000"/>
          </a:bodyPr>
          <a:lstStyle/>
          <a:p>
            <a:pPr>
              <a:lnSpc>
                <a:spcPct val="150000"/>
              </a:lnSpc>
              <a:buFont typeface="Wingdings" pitchFamily="2" charset="2"/>
              <a:buChar char="Ø"/>
            </a:pPr>
            <a:r>
              <a:rPr lang="en-US" sz="2800" dirty="0"/>
              <a:t>document </a:t>
            </a:r>
            <a:r>
              <a:rPr lang="en-US" sz="2800" dirty="0" smtClean="0"/>
              <a:t>patient’s </a:t>
            </a:r>
            <a:r>
              <a:rPr lang="en-US" sz="2800" dirty="0"/>
              <a:t>behavior, including when the seizure occurred, how fast it started, duration, and the events that happened during and after the episode (whether it involved abnormal muscle movements such as spasms of the head, neck, or facial muscles, tongue biting, or loss of bladder control)</a:t>
            </a:r>
          </a:p>
        </p:txBody>
      </p:sp>
      <p:sp>
        <p:nvSpPr>
          <p:cNvPr id="2" name="Footer Placeholder 1"/>
          <p:cNvSpPr>
            <a:spLocks noGrp="1"/>
          </p:cNvSpPr>
          <p:nvPr>
            <p:ph type="ftr" sz="quarter" idx="11"/>
          </p:nvPr>
        </p:nvSpPr>
        <p:spPr/>
        <p:txBody>
          <a:bodyPr/>
          <a:lstStyle/>
          <a:p>
            <a:r>
              <a:rPr lang="en-US" smtClean="0"/>
              <a:t>City Wide ED Orientation, June 2015</a:t>
            </a:r>
            <a:endParaRPr lang="en-CA"/>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0053" y="228600"/>
            <a:ext cx="7772400" cy="1143000"/>
          </a:xfrm>
        </p:spPr>
        <p:txBody>
          <a:bodyPr/>
          <a:lstStyle/>
          <a:p>
            <a:r>
              <a:rPr lang="en-US" dirty="0"/>
              <a:t>Seizures</a:t>
            </a:r>
          </a:p>
        </p:txBody>
      </p:sp>
      <p:sp>
        <p:nvSpPr>
          <p:cNvPr id="17411" name="Rectangle 3"/>
          <p:cNvSpPr>
            <a:spLocks noGrp="1" noChangeArrowheads="1"/>
          </p:cNvSpPr>
          <p:nvPr>
            <p:ph idx="1"/>
          </p:nvPr>
        </p:nvSpPr>
        <p:spPr>
          <a:xfrm>
            <a:off x="1066800" y="1143000"/>
            <a:ext cx="7772400" cy="5943600"/>
          </a:xfrm>
        </p:spPr>
        <p:txBody>
          <a:bodyPr/>
          <a:lstStyle/>
          <a:p>
            <a:r>
              <a:rPr lang="en-US" sz="2800" dirty="0"/>
              <a:t>ABC’s</a:t>
            </a:r>
          </a:p>
          <a:p>
            <a:r>
              <a:rPr lang="en-US" sz="2800" dirty="0"/>
              <a:t>prevent / protection from injury</a:t>
            </a:r>
          </a:p>
          <a:p>
            <a:r>
              <a:rPr lang="en-US" sz="2800" dirty="0"/>
              <a:t>oxygen, IV, glucose</a:t>
            </a:r>
          </a:p>
          <a:p>
            <a:r>
              <a:rPr lang="en-US" sz="2800" dirty="0"/>
              <a:t>meds</a:t>
            </a:r>
          </a:p>
          <a:p>
            <a:pPr lvl="2"/>
            <a:r>
              <a:rPr lang="en-US" b="1" dirty="0" err="1">
                <a:solidFill>
                  <a:schemeClr val="tx1"/>
                </a:solidFill>
              </a:rPr>
              <a:t>ativan</a:t>
            </a:r>
            <a:r>
              <a:rPr lang="en-US" b="1" dirty="0">
                <a:solidFill>
                  <a:schemeClr val="tx1"/>
                </a:solidFill>
              </a:rPr>
              <a:t>, </a:t>
            </a:r>
            <a:r>
              <a:rPr lang="en-US" b="1" dirty="0" err="1">
                <a:solidFill>
                  <a:schemeClr val="tx1"/>
                </a:solidFill>
              </a:rPr>
              <a:t>diazepam,midazolam</a:t>
            </a:r>
            <a:endParaRPr lang="en-US" b="1" dirty="0">
              <a:solidFill>
                <a:schemeClr val="tx1"/>
              </a:solidFill>
            </a:endParaRPr>
          </a:p>
          <a:p>
            <a:pPr lvl="2"/>
            <a:r>
              <a:rPr lang="en-US" b="1" dirty="0">
                <a:solidFill>
                  <a:schemeClr val="tx1"/>
                </a:solidFill>
              </a:rPr>
              <a:t>phenytoin, </a:t>
            </a:r>
            <a:r>
              <a:rPr lang="en-US" b="1" dirty="0" err="1">
                <a:solidFill>
                  <a:schemeClr val="tx1"/>
                </a:solidFill>
              </a:rPr>
              <a:t>phenobarb</a:t>
            </a:r>
            <a:endParaRPr lang="en-US" b="1" dirty="0">
              <a:solidFill>
                <a:schemeClr val="tx1"/>
              </a:solidFill>
            </a:endParaRPr>
          </a:p>
        </p:txBody>
      </p:sp>
      <p:sp>
        <p:nvSpPr>
          <p:cNvPr id="2" name="Footer Placeholder 1"/>
          <p:cNvSpPr>
            <a:spLocks noGrp="1"/>
          </p:cNvSpPr>
          <p:nvPr>
            <p:ph type="ftr" sz="quarter" idx="11"/>
          </p:nvPr>
        </p:nvSpPr>
        <p:spPr>
          <a:xfrm>
            <a:off x="6841958" y="685800"/>
            <a:ext cx="2073442" cy="457200"/>
          </a:xfrm>
        </p:spPr>
        <p:txBody>
          <a:bodyPr/>
          <a:lstStyle/>
          <a:p>
            <a:r>
              <a:rPr lang="en-US" smtClean="0"/>
              <a:t>City Wide ED Orientation, June 2015</a:t>
            </a:r>
            <a:endParaRPr lang="en-CA" dirty="0"/>
          </a:p>
        </p:txBody>
      </p:sp>
      <p:pic>
        <p:nvPicPr>
          <p:cNvPr id="174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4114800"/>
            <a:ext cx="5181600"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Febrile Seizures</a:t>
            </a:r>
            <a:endParaRPr lang="en-US" dirty="0"/>
          </a:p>
        </p:txBody>
      </p:sp>
      <p:sp>
        <p:nvSpPr>
          <p:cNvPr id="3" name="Footer Placeholder 2"/>
          <p:cNvSpPr>
            <a:spLocks noGrp="1"/>
          </p:cNvSpPr>
          <p:nvPr>
            <p:ph type="ftr" sz="quarter" idx="11"/>
          </p:nvPr>
        </p:nvSpPr>
        <p:spPr/>
        <p:txBody>
          <a:bodyPr/>
          <a:lstStyle/>
          <a:p>
            <a:r>
              <a:rPr lang="en-US" smtClean="0"/>
              <a:t>City Wide ED Orientation, June 2015</a:t>
            </a:r>
            <a:endParaRPr lang="en-CA"/>
          </a:p>
        </p:txBody>
      </p:sp>
      <p:sp>
        <p:nvSpPr>
          <p:cNvPr id="4" name="TextBox 3"/>
          <p:cNvSpPr txBox="1"/>
          <p:nvPr/>
        </p:nvSpPr>
        <p:spPr>
          <a:xfrm>
            <a:off x="685800" y="2590800"/>
            <a:ext cx="8048485" cy="2677656"/>
          </a:xfrm>
          <a:prstGeom prst="rect">
            <a:avLst/>
          </a:prstGeom>
          <a:noFill/>
        </p:spPr>
        <p:txBody>
          <a:bodyPr wrap="none" rtlCol="0">
            <a:spAutoFit/>
          </a:bodyPr>
          <a:lstStyle/>
          <a:p>
            <a:pPr marL="285750" indent="-285750">
              <a:buFont typeface="Wingdings" panose="05000000000000000000" pitchFamily="2" charset="2"/>
              <a:buChar char="Ø"/>
            </a:pPr>
            <a:r>
              <a:rPr lang="en-US" sz="2800" dirty="0" smtClean="0"/>
              <a:t>Common presentation in children &lt; 5</a:t>
            </a:r>
          </a:p>
          <a:p>
            <a:pPr marL="285750" indent="-285750">
              <a:buFont typeface="Wingdings" panose="05000000000000000000" pitchFamily="2" charset="2"/>
              <a:buChar char="Ø"/>
            </a:pPr>
            <a:r>
              <a:rPr lang="en-US" sz="2800" dirty="0" smtClean="0"/>
              <a:t>Treat fever</a:t>
            </a:r>
          </a:p>
          <a:p>
            <a:pPr marL="285750" indent="-285750">
              <a:buFont typeface="Wingdings" panose="05000000000000000000" pitchFamily="2" charset="2"/>
              <a:buChar char="Ø"/>
            </a:pPr>
            <a:r>
              <a:rPr lang="en-US" sz="2800" dirty="0" smtClean="0"/>
              <a:t>For children under 1 yr., an LP may be indicated</a:t>
            </a:r>
          </a:p>
          <a:p>
            <a:r>
              <a:rPr lang="en-US" sz="2800" dirty="0"/>
              <a:t> </a:t>
            </a:r>
            <a:r>
              <a:rPr lang="en-US" sz="2800" dirty="0" smtClean="0"/>
              <a:t>  to rule out an infectious cause</a:t>
            </a:r>
          </a:p>
          <a:p>
            <a:pPr marL="457200" indent="-457200">
              <a:buFont typeface="Wingdings" panose="05000000000000000000" pitchFamily="2" charset="2"/>
              <a:buChar char="Ø"/>
            </a:pPr>
            <a:r>
              <a:rPr lang="en-US" sz="2800" dirty="0" smtClean="0"/>
              <a:t>Anticonvulsant therapy not necessarily</a:t>
            </a:r>
          </a:p>
          <a:p>
            <a:r>
              <a:rPr lang="en-US" sz="2800" dirty="0"/>
              <a:t> </a:t>
            </a:r>
            <a:r>
              <a:rPr lang="en-US" sz="2800" dirty="0" smtClean="0"/>
              <a:t>   indicated</a:t>
            </a:r>
            <a:endParaRPr lang="en-US" sz="2800" dirty="0"/>
          </a:p>
        </p:txBody>
      </p:sp>
    </p:spTree>
    <p:extLst>
      <p:ext uri="{BB962C8B-B14F-4D97-AF65-F5344CB8AC3E}">
        <p14:creationId xmlns:p14="http://schemas.microsoft.com/office/powerpoint/2010/main" val="1959927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838200"/>
            <a:ext cx="8229600" cy="1066800"/>
          </a:xfrm>
        </p:spPr>
        <p:txBody>
          <a:bodyPr/>
          <a:lstStyle/>
          <a:p>
            <a:r>
              <a:rPr lang="en-US" dirty="0"/>
              <a:t>Stroke: CVA</a:t>
            </a:r>
          </a:p>
        </p:txBody>
      </p:sp>
      <p:sp>
        <p:nvSpPr>
          <p:cNvPr id="61443" name="Rectangle 3"/>
          <p:cNvSpPr>
            <a:spLocks noGrp="1" noChangeArrowheads="1"/>
          </p:cNvSpPr>
          <p:nvPr>
            <p:ph idx="1"/>
          </p:nvPr>
        </p:nvSpPr>
        <p:spPr>
          <a:xfrm>
            <a:off x="1295400" y="2057400"/>
            <a:ext cx="7162800" cy="4495800"/>
          </a:xfrm>
        </p:spPr>
        <p:txBody>
          <a:bodyPr/>
          <a:lstStyle/>
          <a:p>
            <a:r>
              <a:rPr lang="en-US" sz="2800"/>
              <a:t>Decreased cerebral blood flow or cerebral perfusion pressure deprives the brain of oxygen and glucose </a:t>
            </a:r>
          </a:p>
          <a:p>
            <a:r>
              <a:rPr lang="en-US" sz="2800"/>
              <a:t>the third leading cause of death</a:t>
            </a:r>
          </a:p>
          <a:p>
            <a:r>
              <a:rPr lang="en-US" sz="2800"/>
              <a:t>can strike anybody, at any age</a:t>
            </a:r>
          </a:p>
          <a:p>
            <a:r>
              <a:rPr lang="en-US" sz="2800"/>
              <a:t>two main types of stroke</a:t>
            </a:r>
          </a:p>
          <a:p>
            <a:pPr lvl="1"/>
            <a:r>
              <a:rPr lang="en-US">
                <a:solidFill>
                  <a:schemeClr val="tx2"/>
                </a:solidFill>
              </a:rPr>
              <a:t>ischemic</a:t>
            </a:r>
          </a:p>
          <a:p>
            <a:pPr lvl="1"/>
            <a:r>
              <a:rPr lang="en-US">
                <a:solidFill>
                  <a:schemeClr val="tx2"/>
                </a:solidFill>
              </a:rPr>
              <a:t>hemorrhagic</a:t>
            </a:r>
          </a:p>
          <a:p>
            <a:pPr>
              <a:buFont typeface="Wingdings" pitchFamily="2" charset="2"/>
              <a:buNone/>
            </a:pPr>
            <a:endParaRPr lang="en-US">
              <a:solidFill>
                <a:schemeClr val="tx2"/>
              </a:solidFill>
            </a:endParaRPr>
          </a:p>
        </p:txBody>
      </p:sp>
      <p:sp>
        <p:nvSpPr>
          <p:cNvPr id="2" name="Footer Placeholder 1"/>
          <p:cNvSpPr>
            <a:spLocks noGrp="1"/>
          </p:cNvSpPr>
          <p:nvPr>
            <p:ph type="ftr" sz="quarter" idx="11"/>
          </p:nvPr>
        </p:nvSpPr>
        <p:spPr>
          <a:xfrm>
            <a:off x="6609347" y="609600"/>
            <a:ext cx="2514600" cy="457200"/>
          </a:xfrm>
        </p:spPr>
        <p:txBody>
          <a:bodyPr/>
          <a:lstStyle/>
          <a:p>
            <a:r>
              <a:rPr lang="en-US" smtClean="0"/>
              <a:t>City Wide ED Orientation, June 2015</a:t>
            </a:r>
            <a:endParaRPr lang="en-CA"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Ischemic Strokes</a:t>
            </a:r>
          </a:p>
        </p:txBody>
      </p:sp>
      <p:sp>
        <p:nvSpPr>
          <p:cNvPr id="62467" name="Rectangle 3"/>
          <p:cNvSpPr>
            <a:spLocks noGrp="1" noChangeArrowheads="1"/>
          </p:cNvSpPr>
          <p:nvPr>
            <p:ph idx="1"/>
          </p:nvPr>
        </p:nvSpPr>
        <p:spPr/>
        <p:txBody>
          <a:bodyPr/>
          <a:lstStyle/>
          <a:p>
            <a:r>
              <a:rPr lang="en-US"/>
              <a:t>caused by the blockage / occlusion of cerebral vessels by thrombus or embolus</a:t>
            </a:r>
          </a:p>
          <a:p>
            <a:endParaRPr lang="en-US"/>
          </a:p>
          <a:p>
            <a:r>
              <a:rPr lang="en-US"/>
              <a:t>Accounts for 80-85% of all strokes</a:t>
            </a:r>
          </a:p>
          <a:p>
            <a:endParaRPr lang="en-US"/>
          </a:p>
          <a:p>
            <a:r>
              <a:rPr lang="en-US"/>
              <a:t>the brain tissue beyond the blockage dies from the lack of supply of nutrients, oxygen and glucose. </a:t>
            </a:r>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00" y="762000"/>
            <a:ext cx="8229600" cy="1069848"/>
          </a:xfrm>
        </p:spPr>
        <p:txBody>
          <a:bodyPr/>
          <a:lstStyle/>
          <a:p>
            <a:r>
              <a:rPr lang="en-US" dirty="0" smtClean="0"/>
              <a:t>Stroke Protocol</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a:p>
        </p:txBody>
      </p:sp>
      <p:sp>
        <p:nvSpPr>
          <p:cNvPr id="4" name="TextBox 3"/>
          <p:cNvSpPr txBox="1"/>
          <p:nvPr/>
        </p:nvSpPr>
        <p:spPr>
          <a:xfrm>
            <a:off x="76200" y="3124200"/>
            <a:ext cx="8292142" cy="3539430"/>
          </a:xfrm>
          <a:prstGeom prst="rect">
            <a:avLst/>
          </a:prstGeom>
          <a:noFill/>
        </p:spPr>
        <p:txBody>
          <a:bodyPr wrap="none" rtlCol="0">
            <a:spAutoFit/>
          </a:bodyPr>
          <a:lstStyle/>
          <a:p>
            <a:pPr marL="342900" indent="-342900">
              <a:buFont typeface="Wingdings" pitchFamily="2" charset="2"/>
              <a:buChar char="Ø"/>
            </a:pPr>
            <a:r>
              <a:rPr lang="en-US" sz="2800" dirty="0" smtClean="0"/>
              <a:t>All EMS patients who have developed symptoms </a:t>
            </a:r>
          </a:p>
          <a:p>
            <a:r>
              <a:rPr lang="en-US" sz="2800" dirty="0"/>
              <a:t> </a:t>
            </a:r>
            <a:r>
              <a:rPr lang="en-US" sz="2800" dirty="0" smtClean="0"/>
              <a:t>   within 4.5 hours </a:t>
            </a:r>
          </a:p>
          <a:p>
            <a:pPr marL="342900" indent="-342900">
              <a:buFont typeface="Wingdings" pitchFamily="2" charset="2"/>
              <a:buChar char="Ø"/>
            </a:pPr>
            <a:r>
              <a:rPr lang="en-US" sz="2800" dirty="0" smtClean="0"/>
              <a:t>Will require immediate CT to determine whether </a:t>
            </a:r>
          </a:p>
          <a:p>
            <a:r>
              <a:rPr lang="en-US" sz="2800" dirty="0" smtClean="0"/>
              <a:t>    hemorrhagic or ischemic</a:t>
            </a:r>
          </a:p>
          <a:p>
            <a:pPr marL="342900" indent="-342900">
              <a:buFont typeface="Wingdings" pitchFamily="2" charset="2"/>
              <a:buChar char="Ø"/>
            </a:pPr>
            <a:r>
              <a:rPr lang="en-US" sz="2800" dirty="0" smtClean="0"/>
              <a:t>Continuous monitoring</a:t>
            </a:r>
          </a:p>
          <a:p>
            <a:pPr marL="342900" indent="-342900">
              <a:buFont typeface="Wingdings" pitchFamily="2" charset="2"/>
              <a:buChar char="Ø"/>
            </a:pPr>
            <a:r>
              <a:rPr lang="en-US" sz="2800" dirty="0" smtClean="0"/>
              <a:t>Lab work and IV access; ECG</a:t>
            </a:r>
          </a:p>
          <a:p>
            <a:pPr marL="342900" indent="-342900">
              <a:buFont typeface="Wingdings" pitchFamily="2" charset="2"/>
              <a:buChar char="Ø"/>
            </a:pPr>
            <a:r>
              <a:rPr lang="en-US" sz="2800" dirty="0" smtClean="0"/>
              <a:t>Potential clot-buster: </a:t>
            </a:r>
            <a:r>
              <a:rPr lang="en-US" sz="2800" dirty="0" err="1" smtClean="0"/>
              <a:t>tPA</a:t>
            </a:r>
            <a:r>
              <a:rPr lang="en-US" sz="2800" dirty="0" smtClean="0"/>
              <a:t> (weight-based) </a:t>
            </a:r>
          </a:p>
          <a:p>
            <a:pPr marL="342900" indent="-342900">
              <a:buFont typeface="Wingdings" pitchFamily="2" charset="2"/>
              <a:buChar char="Ø"/>
            </a:pPr>
            <a:r>
              <a:rPr lang="en-US" sz="2800" dirty="0" smtClean="0"/>
              <a:t>To initiate stroke protocol, call 55555</a:t>
            </a:r>
            <a:endParaRPr lang="en-US" sz="2800" dirty="0"/>
          </a:p>
        </p:txBody>
      </p:sp>
      <p:sp>
        <p:nvSpPr>
          <p:cNvPr id="5" name="TextBox 4"/>
          <p:cNvSpPr txBox="1"/>
          <p:nvPr/>
        </p:nvSpPr>
        <p:spPr>
          <a:xfrm>
            <a:off x="76200" y="2286000"/>
            <a:ext cx="8375626" cy="523220"/>
          </a:xfrm>
          <a:prstGeom prst="rect">
            <a:avLst/>
          </a:prstGeom>
          <a:noFill/>
        </p:spPr>
        <p:txBody>
          <a:bodyPr wrap="none" rtlCol="0">
            <a:spAutoFit/>
          </a:bodyPr>
          <a:lstStyle/>
          <a:p>
            <a:r>
              <a:rPr lang="en-US" sz="2800" u="sng" dirty="0" smtClean="0"/>
              <a:t>Ischemic Stroke Medical Directive Learning Package</a:t>
            </a:r>
            <a:endParaRPr lang="en-US" sz="2800" u="sng" dirty="0"/>
          </a:p>
        </p:txBody>
      </p:sp>
    </p:spTree>
    <p:extLst>
      <p:ext uri="{BB962C8B-B14F-4D97-AF65-F5344CB8AC3E}">
        <p14:creationId xmlns:p14="http://schemas.microsoft.com/office/powerpoint/2010/main" val="3272551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Hemorrhagic Stroke</a:t>
            </a:r>
          </a:p>
        </p:txBody>
      </p:sp>
      <p:sp>
        <p:nvSpPr>
          <p:cNvPr id="63491" name="Rectangle 3"/>
          <p:cNvSpPr>
            <a:spLocks noGrp="1" noChangeArrowheads="1"/>
          </p:cNvSpPr>
          <p:nvPr>
            <p:ph idx="1"/>
          </p:nvPr>
        </p:nvSpPr>
        <p:spPr/>
        <p:txBody>
          <a:bodyPr/>
          <a:lstStyle/>
          <a:p>
            <a:pPr>
              <a:buFont typeface="Wingdings" pitchFamily="2" charset="2"/>
              <a:buChar char="Ø"/>
            </a:pPr>
            <a:r>
              <a:rPr lang="en-US" dirty="0"/>
              <a:t>15-20 percent of strokes are the result of ruptured blood vessels that bleed into the brain and are called hemorrhagic strokes</a:t>
            </a:r>
          </a:p>
          <a:p>
            <a:pPr>
              <a:buFont typeface="Wingdings" pitchFamily="2" charset="2"/>
              <a:buChar char="Ø"/>
            </a:pPr>
            <a:endParaRPr lang="en-US" dirty="0"/>
          </a:p>
          <a:p>
            <a:pPr>
              <a:buFont typeface="Wingdings" pitchFamily="2" charset="2"/>
              <a:buChar char="Ø"/>
            </a:pPr>
            <a:r>
              <a:rPr lang="en-US" dirty="0"/>
              <a:t>ruptured aneurysm, dissections, leaking AV malformations, subarachnoid hemorrhage</a:t>
            </a:r>
          </a:p>
        </p:txBody>
      </p:sp>
      <p:sp>
        <p:nvSpPr>
          <p:cNvPr id="2" name="Footer Placeholder 1"/>
          <p:cNvSpPr>
            <a:spLocks noGrp="1"/>
          </p:cNvSpPr>
          <p:nvPr>
            <p:ph type="ftr" sz="quarter" idx="11"/>
          </p:nvPr>
        </p:nvSpPr>
        <p:spPr>
          <a:xfrm>
            <a:off x="6096000" y="609600"/>
            <a:ext cx="3048000" cy="457200"/>
          </a:xfrm>
        </p:spPr>
        <p:txBody>
          <a:bodyPr/>
          <a:lstStyle/>
          <a:p>
            <a:r>
              <a:rPr lang="en-US" smtClean="0"/>
              <a:t>City Wide ED Orientation, June 2015</a:t>
            </a:r>
            <a:endParaRPr lang="en-CA"/>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457200" y="381000"/>
            <a:ext cx="8229600" cy="1978025"/>
          </a:xfrm>
        </p:spPr>
        <p:txBody>
          <a:bodyPr/>
          <a:lstStyle/>
          <a:p>
            <a:r>
              <a:rPr lang="en-CA"/>
              <a:t>Transient Ischemic Attack</a:t>
            </a:r>
            <a:br>
              <a:rPr lang="en-CA"/>
            </a:br>
            <a:r>
              <a:rPr lang="en-CA"/>
              <a:t>TIAs</a:t>
            </a:r>
          </a:p>
        </p:txBody>
      </p:sp>
      <p:sp>
        <p:nvSpPr>
          <p:cNvPr id="567299" name="Rectangle 3"/>
          <p:cNvSpPr>
            <a:spLocks noGrp="1" noChangeArrowheads="1"/>
          </p:cNvSpPr>
          <p:nvPr>
            <p:ph idx="1"/>
          </p:nvPr>
        </p:nvSpPr>
        <p:spPr>
          <a:xfrm>
            <a:off x="381000" y="1981200"/>
            <a:ext cx="8229600" cy="4495800"/>
          </a:xfrm>
        </p:spPr>
        <p:txBody>
          <a:bodyPr>
            <a:normAutofit lnSpcReduction="10000"/>
          </a:bodyPr>
          <a:lstStyle/>
          <a:p>
            <a:pPr>
              <a:lnSpc>
                <a:spcPct val="90000"/>
              </a:lnSpc>
            </a:pPr>
            <a:r>
              <a:rPr lang="en-CA" dirty="0"/>
              <a:t>Temporary disturbance of blood supply causes transient neurologic deficit</a:t>
            </a:r>
          </a:p>
          <a:p>
            <a:pPr>
              <a:lnSpc>
                <a:spcPct val="90000"/>
              </a:lnSpc>
            </a:pPr>
            <a:endParaRPr lang="en-CA" dirty="0"/>
          </a:p>
          <a:p>
            <a:pPr>
              <a:lnSpc>
                <a:spcPct val="90000"/>
              </a:lnSpc>
            </a:pPr>
            <a:r>
              <a:rPr lang="en-CA" dirty="0"/>
              <a:t>Symptoms present less than 24 hours</a:t>
            </a:r>
          </a:p>
          <a:p>
            <a:pPr>
              <a:lnSpc>
                <a:spcPct val="90000"/>
              </a:lnSpc>
            </a:pPr>
            <a:endParaRPr lang="en-CA" dirty="0"/>
          </a:p>
          <a:p>
            <a:pPr>
              <a:lnSpc>
                <a:spcPct val="90000"/>
              </a:lnSpc>
            </a:pPr>
            <a:r>
              <a:rPr lang="en-CA" dirty="0"/>
              <a:t>No permanent neurological deficit</a:t>
            </a:r>
          </a:p>
          <a:p>
            <a:pPr>
              <a:lnSpc>
                <a:spcPct val="90000"/>
              </a:lnSpc>
            </a:pPr>
            <a:endParaRPr lang="en-CA" dirty="0"/>
          </a:p>
          <a:p>
            <a:pPr>
              <a:lnSpc>
                <a:spcPct val="90000"/>
              </a:lnSpc>
            </a:pPr>
            <a:r>
              <a:rPr lang="en-CA" dirty="0"/>
              <a:t>Follow up in TIA </a:t>
            </a:r>
            <a:r>
              <a:rPr lang="en-CA" dirty="0" smtClean="0"/>
              <a:t>clinic</a:t>
            </a:r>
          </a:p>
          <a:p>
            <a:pPr>
              <a:lnSpc>
                <a:spcPct val="90000"/>
              </a:lnSpc>
            </a:pPr>
            <a:r>
              <a:rPr lang="en-CA" dirty="0" smtClean="0"/>
              <a:t>Likely start on an antiplatelet agent</a:t>
            </a:r>
          </a:p>
          <a:p>
            <a:pPr>
              <a:lnSpc>
                <a:spcPct val="90000"/>
              </a:lnSpc>
            </a:pPr>
            <a:r>
              <a:rPr lang="en-CA" dirty="0" smtClean="0"/>
              <a:t>Are at increased risk for CVA if had TIA within 90 days</a:t>
            </a:r>
            <a:endParaRPr lang="en-CA" dirty="0"/>
          </a:p>
        </p:txBody>
      </p:sp>
      <p:sp>
        <p:nvSpPr>
          <p:cNvPr id="2" name="Footer Placeholder 1"/>
          <p:cNvSpPr>
            <a:spLocks noGrp="1"/>
          </p:cNvSpPr>
          <p:nvPr>
            <p:ph type="ftr" sz="quarter" idx="11"/>
          </p:nvPr>
        </p:nvSpPr>
        <p:spPr>
          <a:xfrm>
            <a:off x="6934200" y="609600"/>
            <a:ext cx="2209800" cy="460248"/>
          </a:xfrm>
        </p:spPr>
        <p:txBody>
          <a:bodyPr/>
          <a:lstStyle/>
          <a:p>
            <a:r>
              <a:rPr lang="en-US" smtClean="0"/>
              <a:t>City Wide ED Orientation, June 2015</a:t>
            </a:r>
            <a:endParaRPr lang="en-CA"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City Wide ED Orientation, June 2015</a:t>
            </a:r>
            <a:endParaRPr lang="en-CA"/>
          </a:p>
        </p:txBody>
      </p:sp>
      <p:sp>
        <p:nvSpPr>
          <p:cNvPr id="4" name="Rectangle 3"/>
          <p:cNvSpPr/>
          <p:nvPr/>
        </p:nvSpPr>
        <p:spPr>
          <a:xfrm>
            <a:off x="10886" y="1159049"/>
            <a:ext cx="8229600" cy="2523768"/>
          </a:xfrm>
          <a:prstGeom prst="rect">
            <a:avLst/>
          </a:prstGeom>
        </p:spPr>
        <p:txBody>
          <a:bodyPr wrap="square">
            <a:spAutoFit/>
          </a:bodyPr>
          <a:lstStyle/>
          <a:p>
            <a:endParaRPr lang="en-US" dirty="0"/>
          </a:p>
          <a:p>
            <a:pPr marL="285750" indent="-285750">
              <a:buFont typeface="Wingdings" pitchFamily="2" charset="2"/>
              <a:buChar char="Ø"/>
            </a:pPr>
            <a:r>
              <a:rPr lang="en-US" sz="2800" dirty="0"/>
              <a:t>Assessment and knowledge of interventions for organic brain syndrome (dementia and Alzheimer’s disease) </a:t>
            </a:r>
          </a:p>
          <a:p>
            <a:pPr marL="285750" indent="-285750">
              <a:buFont typeface="Wingdings" pitchFamily="2" charset="2"/>
              <a:buChar char="Ø"/>
            </a:pPr>
            <a:r>
              <a:rPr lang="en-US" sz="2800" dirty="0" smtClean="0"/>
              <a:t>Assessment </a:t>
            </a:r>
            <a:r>
              <a:rPr lang="en-US" sz="2800" dirty="0"/>
              <a:t>and knowledge of interventions for acute </a:t>
            </a:r>
            <a:r>
              <a:rPr lang="en-US" sz="2800" dirty="0" err="1"/>
              <a:t>confusional</a:t>
            </a:r>
            <a:r>
              <a:rPr lang="en-US" sz="2800" dirty="0"/>
              <a:t> state (delirium</a:t>
            </a:r>
            <a:r>
              <a:rPr lang="en-US" dirty="0"/>
              <a:t>) </a:t>
            </a:r>
          </a:p>
        </p:txBody>
      </p:sp>
      <p:sp>
        <p:nvSpPr>
          <p:cNvPr id="5" name="TextBox 4"/>
          <p:cNvSpPr txBox="1"/>
          <p:nvPr/>
        </p:nvSpPr>
        <p:spPr>
          <a:xfrm>
            <a:off x="54429" y="6466505"/>
            <a:ext cx="1338828" cy="369332"/>
          </a:xfrm>
          <a:prstGeom prst="rect">
            <a:avLst/>
          </a:prstGeom>
          <a:noFill/>
        </p:spPr>
        <p:txBody>
          <a:bodyPr wrap="none" rtlCol="0">
            <a:spAutoFit/>
          </a:bodyPr>
          <a:lstStyle/>
          <a:p>
            <a:r>
              <a:rPr lang="en-US" dirty="0" smtClean="0"/>
              <a:t>NENA 2014</a:t>
            </a:r>
            <a:endParaRPr lang="en-US" dirty="0"/>
          </a:p>
        </p:txBody>
      </p:sp>
    </p:spTree>
    <p:extLst>
      <p:ext uri="{BB962C8B-B14F-4D97-AF65-F5344CB8AC3E}">
        <p14:creationId xmlns:p14="http://schemas.microsoft.com/office/powerpoint/2010/main" val="23806666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536575"/>
            <a:ext cx="8229600" cy="1139825"/>
          </a:xfrm>
        </p:spPr>
        <p:txBody>
          <a:bodyPr/>
          <a:lstStyle/>
          <a:p>
            <a:r>
              <a:rPr lang="en-US" dirty="0"/>
              <a:t>Meningitis</a:t>
            </a:r>
          </a:p>
        </p:txBody>
      </p:sp>
      <p:sp>
        <p:nvSpPr>
          <p:cNvPr id="65539" name="Rectangle 3"/>
          <p:cNvSpPr>
            <a:spLocks noGrp="1" noChangeArrowheads="1"/>
          </p:cNvSpPr>
          <p:nvPr>
            <p:ph idx="1"/>
          </p:nvPr>
        </p:nvSpPr>
        <p:spPr>
          <a:xfrm>
            <a:off x="381000" y="1524000"/>
            <a:ext cx="8610600" cy="5181600"/>
          </a:xfrm>
        </p:spPr>
        <p:txBody>
          <a:bodyPr/>
          <a:lstStyle/>
          <a:p>
            <a:r>
              <a:rPr lang="en-US" dirty="0"/>
              <a:t>an inflammation of the </a:t>
            </a:r>
            <a:r>
              <a:rPr lang="en-US" dirty="0" err="1"/>
              <a:t>meningeal</a:t>
            </a:r>
            <a:r>
              <a:rPr lang="en-US" dirty="0"/>
              <a:t> lining of the brain and spinal cord.</a:t>
            </a:r>
          </a:p>
          <a:p>
            <a:r>
              <a:rPr lang="en-US" dirty="0"/>
              <a:t>two main types of meningitis: </a:t>
            </a:r>
          </a:p>
          <a:p>
            <a:pPr lvl="1"/>
            <a:r>
              <a:rPr lang="en-US" dirty="0"/>
              <a:t>viral meningitis</a:t>
            </a:r>
          </a:p>
          <a:p>
            <a:pPr lvl="1"/>
            <a:r>
              <a:rPr lang="en-US" dirty="0"/>
              <a:t>bacterial meningitis</a:t>
            </a:r>
          </a:p>
          <a:p>
            <a:r>
              <a:rPr lang="en-US" dirty="0"/>
              <a:t>others</a:t>
            </a:r>
          </a:p>
          <a:p>
            <a:pPr lvl="1"/>
            <a:r>
              <a:rPr lang="en-US" dirty="0"/>
              <a:t>fungal ( </a:t>
            </a:r>
            <a:r>
              <a:rPr lang="en-US" dirty="0" err="1"/>
              <a:t>immunocompromised</a:t>
            </a:r>
            <a:r>
              <a:rPr lang="en-US" dirty="0"/>
              <a:t>)</a:t>
            </a:r>
          </a:p>
          <a:p>
            <a:pPr lvl="1"/>
            <a:r>
              <a:rPr lang="en-US" dirty="0"/>
              <a:t>noninfectious (drugs, toxic exposure, </a:t>
            </a:r>
            <a:r>
              <a:rPr lang="en-US" dirty="0" err="1"/>
              <a:t>neoplasms</a:t>
            </a:r>
            <a:r>
              <a:rPr lang="en-US" dirty="0"/>
              <a:t>)</a:t>
            </a:r>
          </a:p>
          <a:p>
            <a:endParaRPr lang="en-US" dirty="0"/>
          </a:p>
        </p:txBody>
      </p:sp>
      <p:sp>
        <p:nvSpPr>
          <p:cNvPr id="2" name="Footer Placeholder 1"/>
          <p:cNvSpPr>
            <a:spLocks noGrp="1"/>
          </p:cNvSpPr>
          <p:nvPr>
            <p:ph type="ftr" sz="quarter" idx="11"/>
          </p:nvPr>
        </p:nvSpPr>
        <p:spPr/>
        <p:txBody>
          <a:bodyPr/>
          <a:lstStyle/>
          <a:p>
            <a:r>
              <a:rPr lang="en-US" smtClean="0"/>
              <a:t>City Wide ED Orientation, June 2015</a:t>
            </a:r>
            <a:endParaRPr lang="en-CA"/>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231775"/>
            <a:ext cx="8229600" cy="1139825"/>
          </a:xfrm>
        </p:spPr>
        <p:txBody>
          <a:bodyPr/>
          <a:lstStyle/>
          <a:p>
            <a:r>
              <a:rPr lang="en-US" b="1" i="1" dirty="0"/>
              <a:t>Bacterial meningitis</a:t>
            </a:r>
          </a:p>
        </p:txBody>
      </p:sp>
      <p:sp>
        <p:nvSpPr>
          <p:cNvPr id="67587" name="Rectangle 3"/>
          <p:cNvSpPr>
            <a:spLocks noGrp="1" noChangeArrowheads="1"/>
          </p:cNvSpPr>
          <p:nvPr>
            <p:ph idx="1"/>
          </p:nvPr>
        </p:nvSpPr>
        <p:spPr>
          <a:xfrm>
            <a:off x="381000" y="914400"/>
            <a:ext cx="8458200" cy="5105400"/>
          </a:xfrm>
        </p:spPr>
        <p:txBody>
          <a:bodyPr/>
          <a:lstStyle/>
          <a:p>
            <a:pPr>
              <a:buFont typeface="Wingdings" pitchFamily="2" charset="2"/>
              <a:buNone/>
            </a:pPr>
            <a:endParaRPr lang="en-US" dirty="0"/>
          </a:p>
          <a:p>
            <a:r>
              <a:rPr lang="en-US" dirty="0"/>
              <a:t>Is an extremely serious bacterial infection, may take one or two days for s\s to develop or it can take a matter of hours </a:t>
            </a:r>
            <a:endParaRPr lang="en-US" dirty="0" smtClean="0"/>
          </a:p>
          <a:p>
            <a:endParaRPr lang="en-US" dirty="0"/>
          </a:p>
          <a:p>
            <a:r>
              <a:rPr lang="en-US" dirty="0"/>
              <a:t>The potential to cause long term complications, such as deafness or brain injury. </a:t>
            </a:r>
            <a:endParaRPr lang="en-US" dirty="0" smtClean="0"/>
          </a:p>
          <a:p>
            <a:endParaRPr lang="en-US" dirty="0"/>
          </a:p>
          <a:p>
            <a:r>
              <a:rPr lang="en-US" dirty="0"/>
              <a:t>Can cause </a:t>
            </a:r>
            <a:r>
              <a:rPr lang="en-US" dirty="0" smtClean="0"/>
              <a:t>death</a:t>
            </a:r>
          </a:p>
          <a:p>
            <a:endParaRPr lang="en-US" dirty="0"/>
          </a:p>
          <a:p>
            <a:r>
              <a:rPr lang="en-US" dirty="0"/>
              <a:t>Requires immediate treatment</a:t>
            </a:r>
          </a:p>
          <a:p>
            <a:endParaRPr lang="en-US" dirty="0"/>
          </a:p>
          <a:p>
            <a:pPr marL="109728" indent="0">
              <a:buNone/>
            </a:pPr>
            <a:endParaRPr lang="en-US" dirty="0"/>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pic>
        <p:nvPicPr>
          <p:cNvPr id="252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810000"/>
            <a:ext cx="321945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81000" y="762000"/>
            <a:ext cx="8229600" cy="1139825"/>
          </a:xfrm>
        </p:spPr>
        <p:txBody>
          <a:bodyPr/>
          <a:lstStyle/>
          <a:p>
            <a:r>
              <a:rPr lang="en-US" dirty="0"/>
              <a:t>Signs and Symptoms </a:t>
            </a:r>
          </a:p>
        </p:txBody>
      </p:sp>
      <p:sp>
        <p:nvSpPr>
          <p:cNvPr id="69635" name="Rectangle 3"/>
          <p:cNvSpPr>
            <a:spLocks noGrp="1" noChangeArrowheads="1"/>
          </p:cNvSpPr>
          <p:nvPr>
            <p:ph idx="1"/>
          </p:nvPr>
        </p:nvSpPr>
        <p:spPr>
          <a:xfrm>
            <a:off x="-533400" y="1981200"/>
            <a:ext cx="8610600" cy="4724400"/>
          </a:xfrm>
        </p:spPr>
        <p:txBody>
          <a:bodyPr/>
          <a:lstStyle/>
          <a:p>
            <a:pPr lvl="2">
              <a:buFont typeface="Symbol" pitchFamily="18" charset="2"/>
              <a:buChar char="·"/>
            </a:pPr>
            <a:r>
              <a:rPr lang="en-US" sz="2800" dirty="0">
                <a:solidFill>
                  <a:schemeClr val="tx1"/>
                </a:solidFill>
              </a:rPr>
              <a:t>(severe) headache </a:t>
            </a:r>
          </a:p>
          <a:p>
            <a:pPr lvl="2">
              <a:buFont typeface="Symbol" pitchFamily="18" charset="2"/>
              <a:buChar char="·"/>
            </a:pPr>
            <a:r>
              <a:rPr lang="en-US" sz="2800" dirty="0">
                <a:solidFill>
                  <a:schemeClr val="tx1"/>
                </a:solidFill>
              </a:rPr>
              <a:t>fever / high temperature/ chills </a:t>
            </a:r>
          </a:p>
          <a:p>
            <a:pPr lvl="2">
              <a:buFont typeface="Symbol" pitchFamily="18" charset="2"/>
              <a:buChar char="·"/>
            </a:pPr>
            <a:r>
              <a:rPr lang="en-US" sz="2800" dirty="0">
                <a:solidFill>
                  <a:schemeClr val="tx1"/>
                </a:solidFill>
              </a:rPr>
              <a:t>vomiting </a:t>
            </a:r>
          </a:p>
          <a:p>
            <a:pPr lvl="2">
              <a:buFont typeface="Symbol" pitchFamily="18" charset="2"/>
              <a:buChar char="·"/>
            </a:pPr>
            <a:r>
              <a:rPr lang="en-US" sz="2800" dirty="0">
                <a:solidFill>
                  <a:schemeClr val="tx1"/>
                </a:solidFill>
              </a:rPr>
              <a:t>be sensitive to bright lights /photophobia </a:t>
            </a:r>
          </a:p>
          <a:p>
            <a:pPr lvl="2">
              <a:buFont typeface="Symbol" pitchFamily="18" charset="2"/>
              <a:buChar char="·"/>
            </a:pPr>
            <a:r>
              <a:rPr lang="en-US" sz="2800" dirty="0">
                <a:solidFill>
                  <a:schemeClr val="tx1"/>
                </a:solidFill>
              </a:rPr>
              <a:t>neck stiffness (</a:t>
            </a:r>
            <a:r>
              <a:rPr lang="en-US" sz="2800" dirty="0" err="1">
                <a:solidFill>
                  <a:schemeClr val="tx1"/>
                </a:solidFill>
              </a:rPr>
              <a:t>nuchal</a:t>
            </a:r>
            <a:r>
              <a:rPr lang="en-US" sz="2800" dirty="0">
                <a:solidFill>
                  <a:schemeClr val="tx1"/>
                </a:solidFill>
              </a:rPr>
              <a:t> rigidity)</a:t>
            </a:r>
          </a:p>
          <a:p>
            <a:pPr lvl="2">
              <a:buFont typeface="Symbol" pitchFamily="18" charset="2"/>
              <a:buChar char="·"/>
            </a:pPr>
            <a:r>
              <a:rPr lang="en-US" sz="2800" dirty="0">
                <a:solidFill>
                  <a:schemeClr val="tx1"/>
                </a:solidFill>
              </a:rPr>
              <a:t>joint pains </a:t>
            </a:r>
          </a:p>
          <a:p>
            <a:pPr lvl="2">
              <a:buFont typeface="Symbol" pitchFamily="18" charset="2"/>
              <a:buChar char="·"/>
            </a:pPr>
            <a:r>
              <a:rPr lang="en-US" sz="2800" dirty="0">
                <a:solidFill>
                  <a:schemeClr val="tx1"/>
                </a:solidFill>
              </a:rPr>
              <a:t>lethargy, drowsy, confused or be in a coma</a:t>
            </a:r>
          </a:p>
          <a:p>
            <a:pPr lvl="2">
              <a:buFont typeface="Symbol" pitchFamily="18" charset="2"/>
              <a:buChar char="·"/>
            </a:pPr>
            <a:r>
              <a:rPr lang="en-US" sz="2800" dirty="0">
                <a:solidFill>
                  <a:schemeClr val="tx1"/>
                </a:solidFill>
              </a:rPr>
              <a:t>seizures</a:t>
            </a:r>
          </a:p>
          <a:p>
            <a:pPr lvl="2">
              <a:buFont typeface="Symbol" pitchFamily="18" charset="2"/>
              <a:buChar char="·"/>
            </a:pPr>
            <a:r>
              <a:rPr lang="en-US" sz="2800" dirty="0" err="1">
                <a:solidFill>
                  <a:schemeClr val="tx1"/>
                </a:solidFill>
              </a:rPr>
              <a:t>Meningical</a:t>
            </a:r>
            <a:r>
              <a:rPr lang="en-US" sz="2800" dirty="0">
                <a:solidFill>
                  <a:schemeClr val="tx1"/>
                </a:solidFill>
              </a:rPr>
              <a:t> rash of tiny, red-purple spots or bruises that may occur anywhere on the body.</a:t>
            </a:r>
          </a:p>
          <a:p>
            <a:pPr lvl="2">
              <a:buFont typeface="Symbol" pitchFamily="18" charset="2"/>
              <a:buChar char="·"/>
            </a:pPr>
            <a:endParaRPr lang="en-US" dirty="0">
              <a:solidFill>
                <a:schemeClr val="tx1"/>
              </a:solidFill>
            </a:endParaRPr>
          </a:p>
          <a:p>
            <a:endParaRPr lang="en-US" dirty="0"/>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52400" y="990600"/>
            <a:ext cx="8229600" cy="1066800"/>
          </a:xfrm>
        </p:spPr>
        <p:txBody>
          <a:bodyPr/>
          <a:lstStyle/>
          <a:p>
            <a:r>
              <a:rPr lang="en-US" dirty="0"/>
              <a:t>Treatment</a:t>
            </a:r>
          </a:p>
        </p:txBody>
      </p:sp>
      <p:sp>
        <p:nvSpPr>
          <p:cNvPr id="114691" name="Rectangle 3"/>
          <p:cNvSpPr>
            <a:spLocks noGrp="1" noChangeArrowheads="1"/>
          </p:cNvSpPr>
          <p:nvPr>
            <p:ph idx="1"/>
          </p:nvPr>
        </p:nvSpPr>
        <p:spPr>
          <a:xfrm>
            <a:off x="228600" y="1828800"/>
            <a:ext cx="8229600" cy="4325112"/>
          </a:xfrm>
        </p:spPr>
        <p:txBody>
          <a:bodyPr>
            <a:normAutofit lnSpcReduction="10000"/>
          </a:bodyPr>
          <a:lstStyle/>
          <a:p>
            <a:r>
              <a:rPr lang="en-US" dirty="0" smtClean="0"/>
              <a:t>ABC’s</a:t>
            </a:r>
          </a:p>
          <a:p>
            <a:endParaRPr lang="en-US" dirty="0"/>
          </a:p>
          <a:p>
            <a:r>
              <a:rPr lang="en-US" dirty="0"/>
              <a:t>Diagnosis is confirmed by LP and </a:t>
            </a:r>
            <a:r>
              <a:rPr lang="en-US" dirty="0" smtClean="0"/>
              <a:t>cultures</a:t>
            </a:r>
          </a:p>
          <a:p>
            <a:endParaRPr lang="en-US" dirty="0" smtClean="0"/>
          </a:p>
          <a:p>
            <a:r>
              <a:rPr lang="en-US" dirty="0" smtClean="0"/>
              <a:t>A </a:t>
            </a:r>
            <a:r>
              <a:rPr lang="en-US" dirty="0"/>
              <a:t>CT may be ordered prior to LP--potential for herniation if abscess is present </a:t>
            </a:r>
            <a:endParaRPr lang="en-US" dirty="0" smtClean="0"/>
          </a:p>
          <a:p>
            <a:endParaRPr lang="en-US" dirty="0"/>
          </a:p>
          <a:p>
            <a:r>
              <a:rPr lang="en-US" dirty="0"/>
              <a:t>Antibiotics, antipyretics, </a:t>
            </a:r>
            <a:r>
              <a:rPr lang="en-US" dirty="0" smtClean="0"/>
              <a:t>anticonvulsants</a:t>
            </a:r>
          </a:p>
          <a:p>
            <a:r>
              <a:rPr lang="en-US" dirty="0" smtClean="0"/>
              <a:t>Close Monitoring/Documentation: NSRs, VS</a:t>
            </a:r>
          </a:p>
          <a:p>
            <a:r>
              <a:rPr lang="en-US" dirty="0" smtClean="0"/>
              <a:t>Ensure precautions</a:t>
            </a:r>
            <a:endParaRPr lang="en-US" dirty="0"/>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pic>
        <p:nvPicPr>
          <p:cNvPr id="253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838200"/>
            <a:ext cx="1838325" cy="182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 calcmode="lin" valueType="num">
                                      <p:cBhvr additive="base">
                                        <p:cTn id="7" dur="500" fill="hold"/>
                                        <p:tgtEl>
                                          <p:spTgt spid="1146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4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anim calcmode="lin" valueType="num">
                                      <p:cBhvr additive="base">
                                        <p:cTn id="13" dur="500" fill="hold"/>
                                        <p:tgtEl>
                                          <p:spTgt spid="1146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6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4691">
                                            <p:txEl>
                                              <p:pRg st="4" end="4"/>
                                            </p:txEl>
                                          </p:spTgt>
                                        </p:tgtEl>
                                        <p:attrNameLst>
                                          <p:attrName>style.visibility</p:attrName>
                                        </p:attrNameLst>
                                      </p:cBhvr>
                                      <p:to>
                                        <p:strVal val="visible"/>
                                      </p:to>
                                    </p:set>
                                    <p:anim calcmode="lin" valueType="num">
                                      <p:cBhvr additive="base">
                                        <p:cTn id="19" dur="500" fill="hold"/>
                                        <p:tgtEl>
                                          <p:spTgt spid="11469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46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4691">
                                            <p:txEl>
                                              <p:pRg st="6" end="6"/>
                                            </p:txEl>
                                          </p:spTgt>
                                        </p:tgtEl>
                                        <p:attrNameLst>
                                          <p:attrName>style.visibility</p:attrName>
                                        </p:attrNameLst>
                                      </p:cBhvr>
                                      <p:to>
                                        <p:strVal val="visible"/>
                                      </p:to>
                                    </p:set>
                                    <p:anim calcmode="lin" valueType="num">
                                      <p:cBhvr additive="base">
                                        <p:cTn id="25" dur="500" fill="hold"/>
                                        <p:tgtEl>
                                          <p:spTgt spid="11469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469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4691">
                                            <p:txEl>
                                              <p:pRg st="7" end="7"/>
                                            </p:txEl>
                                          </p:spTgt>
                                        </p:tgtEl>
                                        <p:attrNameLst>
                                          <p:attrName>style.visibility</p:attrName>
                                        </p:attrNameLst>
                                      </p:cBhvr>
                                      <p:to>
                                        <p:strVal val="visible"/>
                                      </p:to>
                                    </p:set>
                                    <p:anim calcmode="lin" valueType="num">
                                      <p:cBhvr additive="base">
                                        <p:cTn id="31" dur="500" fill="hold"/>
                                        <p:tgtEl>
                                          <p:spTgt spid="114691">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469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4691">
                                            <p:txEl>
                                              <p:pRg st="8" end="8"/>
                                            </p:txEl>
                                          </p:spTgt>
                                        </p:tgtEl>
                                        <p:attrNameLst>
                                          <p:attrName>style.visibility</p:attrName>
                                        </p:attrNameLst>
                                      </p:cBhvr>
                                      <p:to>
                                        <p:strVal val="visible"/>
                                      </p:to>
                                    </p:set>
                                    <p:anim calcmode="lin" valueType="num">
                                      <p:cBhvr additive="base">
                                        <p:cTn id="37" dur="500" fill="hold"/>
                                        <p:tgtEl>
                                          <p:spTgt spid="114691">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469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57200" y="533400"/>
            <a:ext cx="8229600" cy="1066800"/>
          </a:xfrm>
        </p:spPr>
        <p:txBody>
          <a:bodyPr/>
          <a:lstStyle/>
          <a:p>
            <a:r>
              <a:rPr lang="en-US"/>
              <a:t>Headaches</a:t>
            </a:r>
          </a:p>
        </p:txBody>
      </p:sp>
      <p:sp>
        <p:nvSpPr>
          <p:cNvPr id="115715" name="Rectangle 3"/>
          <p:cNvSpPr>
            <a:spLocks noGrp="1" noChangeArrowheads="1"/>
          </p:cNvSpPr>
          <p:nvPr>
            <p:ph idx="1"/>
          </p:nvPr>
        </p:nvSpPr>
        <p:spPr>
          <a:xfrm>
            <a:off x="85558" y="1435100"/>
            <a:ext cx="7470775" cy="3608387"/>
          </a:xfrm>
        </p:spPr>
        <p:txBody>
          <a:bodyPr/>
          <a:lstStyle/>
          <a:p>
            <a:pPr>
              <a:lnSpc>
                <a:spcPct val="90000"/>
              </a:lnSpc>
              <a:buFont typeface="Wingdings" pitchFamily="2" charset="2"/>
              <a:buChar char="Ø"/>
            </a:pPr>
            <a:r>
              <a:rPr lang="en-US" dirty="0"/>
              <a:t>one of the most common complaints</a:t>
            </a:r>
          </a:p>
          <a:p>
            <a:pPr>
              <a:lnSpc>
                <a:spcPct val="90000"/>
              </a:lnSpc>
              <a:buFont typeface="Wingdings" pitchFamily="2" charset="2"/>
              <a:buChar char="Ø"/>
            </a:pPr>
            <a:endParaRPr lang="en-US" dirty="0"/>
          </a:p>
          <a:p>
            <a:pPr>
              <a:lnSpc>
                <a:spcPct val="90000"/>
              </a:lnSpc>
              <a:buFont typeface="Wingdings" pitchFamily="2" charset="2"/>
              <a:buChar char="Ø"/>
            </a:pPr>
            <a:r>
              <a:rPr lang="en-US" u="sng" dirty="0"/>
              <a:t>symptom</a:t>
            </a:r>
            <a:r>
              <a:rPr lang="en-US" dirty="0"/>
              <a:t> of underlying disorder</a:t>
            </a:r>
          </a:p>
          <a:p>
            <a:pPr>
              <a:lnSpc>
                <a:spcPct val="90000"/>
              </a:lnSpc>
              <a:buFont typeface="Wingdings" pitchFamily="2" charset="2"/>
              <a:buChar char="Ø"/>
            </a:pPr>
            <a:endParaRPr lang="en-US" dirty="0"/>
          </a:p>
          <a:p>
            <a:pPr>
              <a:lnSpc>
                <a:spcPct val="90000"/>
              </a:lnSpc>
              <a:buFont typeface="Wingdings" pitchFamily="2" charset="2"/>
              <a:buChar char="Ø"/>
            </a:pPr>
            <a:r>
              <a:rPr lang="en-US" dirty="0"/>
              <a:t>life threatening to minor</a:t>
            </a:r>
          </a:p>
          <a:p>
            <a:pPr lvl="1">
              <a:lnSpc>
                <a:spcPct val="90000"/>
              </a:lnSpc>
              <a:buFont typeface="Wingdings" pitchFamily="2" charset="2"/>
              <a:buChar char="Ø"/>
            </a:pPr>
            <a:r>
              <a:rPr lang="en-US" dirty="0"/>
              <a:t>When would it be life threatening?</a:t>
            </a:r>
          </a:p>
          <a:p>
            <a:pPr>
              <a:lnSpc>
                <a:spcPct val="90000"/>
              </a:lnSpc>
            </a:pPr>
            <a:endParaRPr lang="en-US" dirty="0"/>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pic>
        <p:nvPicPr>
          <p:cNvPr id="254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2714625"/>
            <a:ext cx="3143250" cy="41433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7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71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7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533400" y="457200"/>
            <a:ext cx="7772400" cy="1143000"/>
          </a:xfrm>
        </p:spPr>
        <p:txBody>
          <a:bodyPr/>
          <a:lstStyle/>
          <a:p>
            <a:r>
              <a:rPr lang="en-US" dirty="0"/>
              <a:t>Assessment</a:t>
            </a:r>
          </a:p>
        </p:txBody>
      </p:sp>
      <p:sp>
        <p:nvSpPr>
          <p:cNvPr id="116739" name="Rectangle 3"/>
          <p:cNvSpPr>
            <a:spLocks noGrp="1" noChangeArrowheads="1"/>
          </p:cNvSpPr>
          <p:nvPr>
            <p:ph idx="1"/>
          </p:nvPr>
        </p:nvSpPr>
        <p:spPr>
          <a:xfrm>
            <a:off x="76200" y="1752600"/>
            <a:ext cx="7772400" cy="5257800"/>
          </a:xfrm>
        </p:spPr>
        <p:txBody>
          <a:bodyPr/>
          <a:lstStyle/>
          <a:p>
            <a:pPr>
              <a:buFont typeface="Wingdings" pitchFamily="2" charset="2"/>
              <a:buChar char="Ø"/>
            </a:pPr>
            <a:r>
              <a:rPr lang="en-US" dirty="0"/>
              <a:t>Worst headache? When did it start?</a:t>
            </a:r>
          </a:p>
          <a:p>
            <a:pPr>
              <a:buFont typeface="Wingdings" pitchFamily="2" charset="2"/>
              <a:buChar char="Ø"/>
            </a:pPr>
            <a:r>
              <a:rPr lang="en-US" dirty="0"/>
              <a:t>Related to injury or trauma?</a:t>
            </a:r>
          </a:p>
          <a:p>
            <a:pPr>
              <a:buFont typeface="Wingdings" pitchFamily="2" charset="2"/>
              <a:buChar char="Ø"/>
            </a:pPr>
            <a:r>
              <a:rPr lang="en-US" dirty="0"/>
              <a:t>Localized or Generalized?</a:t>
            </a:r>
          </a:p>
          <a:p>
            <a:pPr>
              <a:buFont typeface="Wingdings" pitchFamily="2" charset="2"/>
              <a:buChar char="Ø"/>
            </a:pPr>
            <a:r>
              <a:rPr lang="en-US" dirty="0"/>
              <a:t>Personality changes or memory loss?</a:t>
            </a:r>
          </a:p>
          <a:p>
            <a:pPr>
              <a:buFont typeface="Wingdings" pitchFamily="2" charset="2"/>
              <a:buChar char="Ø"/>
            </a:pPr>
            <a:r>
              <a:rPr lang="en-US" dirty="0"/>
              <a:t>Signs of infection ? </a:t>
            </a:r>
          </a:p>
          <a:p>
            <a:pPr>
              <a:buFont typeface="Wingdings" pitchFamily="2" charset="2"/>
              <a:buChar char="Ø"/>
            </a:pPr>
            <a:r>
              <a:rPr lang="en-US" dirty="0"/>
              <a:t>Visual changes?</a:t>
            </a:r>
          </a:p>
          <a:p>
            <a:pPr>
              <a:buFont typeface="Wingdings" pitchFamily="2" charset="2"/>
              <a:buChar char="Ø"/>
            </a:pPr>
            <a:r>
              <a:rPr lang="en-US" dirty="0"/>
              <a:t>Seizures?</a:t>
            </a:r>
          </a:p>
          <a:p>
            <a:pPr>
              <a:buFont typeface="Wingdings" pitchFamily="2" charset="2"/>
              <a:buChar char="Ø"/>
            </a:pPr>
            <a:r>
              <a:rPr lang="en-US" dirty="0"/>
              <a:t>Coexisting medical Conditions?</a:t>
            </a:r>
          </a:p>
          <a:p>
            <a:pPr>
              <a:buFont typeface="Wingdings" pitchFamily="2" charset="2"/>
              <a:buChar char="Ø"/>
            </a:pPr>
            <a:r>
              <a:rPr lang="en-US" dirty="0"/>
              <a:t>Medications? \ Treatments?</a:t>
            </a:r>
          </a:p>
          <a:p>
            <a:endParaRPr lang="en-US" dirty="0"/>
          </a:p>
          <a:p>
            <a:endParaRPr lang="en-US" dirty="0"/>
          </a:p>
          <a:p>
            <a:endParaRPr lang="en-US" dirty="0"/>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anim calcmode="lin" valueType="num">
                                      <p:cBhvr additive="base">
                                        <p:cTn id="7" dur="500" fill="hold"/>
                                        <p:tgtEl>
                                          <p:spTgt spid="1167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67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6739">
                                            <p:txEl>
                                              <p:pRg st="1" end="1"/>
                                            </p:txEl>
                                          </p:spTgt>
                                        </p:tgtEl>
                                        <p:attrNameLst>
                                          <p:attrName>style.visibility</p:attrName>
                                        </p:attrNameLst>
                                      </p:cBhvr>
                                      <p:to>
                                        <p:strVal val="visible"/>
                                      </p:to>
                                    </p:set>
                                    <p:anim calcmode="lin" valueType="num">
                                      <p:cBhvr additive="base">
                                        <p:cTn id="13" dur="500" fill="hold"/>
                                        <p:tgtEl>
                                          <p:spTgt spid="1167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67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6739">
                                            <p:txEl>
                                              <p:pRg st="2" end="2"/>
                                            </p:txEl>
                                          </p:spTgt>
                                        </p:tgtEl>
                                        <p:attrNameLst>
                                          <p:attrName>style.visibility</p:attrName>
                                        </p:attrNameLst>
                                      </p:cBhvr>
                                      <p:to>
                                        <p:strVal val="visible"/>
                                      </p:to>
                                    </p:set>
                                    <p:anim calcmode="lin" valueType="num">
                                      <p:cBhvr additive="base">
                                        <p:cTn id="19" dur="500" fill="hold"/>
                                        <p:tgtEl>
                                          <p:spTgt spid="1167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67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6739">
                                            <p:txEl>
                                              <p:pRg st="3" end="3"/>
                                            </p:txEl>
                                          </p:spTgt>
                                        </p:tgtEl>
                                        <p:attrNameLst>
                                          <p:attrName>style.visibility</p:attrName>
                                        </p:attrNameLst>
                                      </p:cBhvr>
                                      <p:to>
                                        <p:strVal val="visible"/>
                                      </p:to>
                                    </p:set>
                                    <p:anim calcmode="lin" valueType="num">
                                      <p:cBhvr additive="base">
                                        <p:cTn id="25" dur="500" fill="hold"/>
                                        <p:tgtEl>
                                          <p:spTgt spid="1167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67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6739">
                                            <p:txEl>
                                              <p:pRg st="4" end="4"/>
                                            </p:txEl>
                                          </p:spTgt>
                                        </p:tgtEl>
                                        <p:attrNameLst>
                                          <p:attrName>style.visibility</p:attrName>
                                        </p:attrNameLst>
                                      </p:cBhvr>
                                      <p:to>
                                        <p:strVal val="visible"/>
                                      </p:to>
                                    </p:set>
                                    <p:anim calcmode="lin" valueType="num">
                                      <p:cBhvr additive="base">
                                        <p:cTn id="31" dur="500" fill="hold"/>
                                        <p:tgtEl>
                                          <p:spTgt spid="1167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67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6739">
                                            <p:txEl>
                                              <p:pRg st="5" end="5"/>
                                            </p:txEl>
                                          </p:spTgt>
                                        </p:tgtEl>
                                        <p:attrNameLst>
                                          <p:attrName>style.visibility</p:attrName>
                                        </p:attrNameLst>
                                      </p:cBhvr>
                                      <p:to>
                                        <p:strVal val="visible"/>
                                      </p:to>
                                    </p:set>
                                    <p:anim calcmode="lin" valueType="num">
                                      <p:cBhvr additive="base">
                                        <p:cTn id="37" dur="500" fill="hold"/>
                                        <p:tgtEl>
                                          <p:spTgt spid="11673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67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6739">
                                            <p:txEl>
                                              <p:pRg st="6" end="6"/>
                                            </p:txEl>
                                          </p:spTgt>
                                        </p:tgtEl>
                                        <p:attrNameLst>
                                          <p:attrName>style.visibility</p:attrName>
                                        </p:attrNameLst>
                                      </p:cBhvr>
                                      <p:to>
                                        <p:strVal val="visible"/>
                                      </p:to>
                                    </p:set>
                                    <p:anim calcmode="lin" valueType="num">
                                      <p:cBhvr additive="base">
                                        <p:cTn id="43" dur="500" fill="hold"/>
                                        <p:tgtEl>
                                          <p:spTgt spid="11673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67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6739">
                                            <p:txEl>
                                              <p:pRg st="7" end="7"/>
                                            </p:txEl>
                                          </p:spTgt>
                                        </p:tgtEl>
                                        <p:attrNameLst>
                                          <p:attrName>style.visibility</p:attrName>
                                        </p:attrNameLst>
                                      </p:cBhvr>
                                      <p:to>
                                        <p:strVal val="visible"/>
                                      </p:to>
                                    </p:set>
                                    <p:anim calcmode="lin" valueType="num">
                                      <p:cBhvr additive="base">
                                        <p:cTn id="49" dur="500" fill="hold"/>
                                        <p:tgtEl>
                                          <p:spTgt spid="11673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67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6739">
                                            <p:txEl>
                                              <p:pRg st="8" end="8"/>
                                            </p:txEl>
                                          </p:spTgt>
                                        </p:tgtEl>
                                        <p:attrNameLst>
                                          <p:attrName>style.visibility</p:attrName>
                                        </p:attrNameLst>
                                      </p:cBhvr>
                                      <p:to>
                                        <p:strVal val="visible"/>
                                      </p:to>
                                    </p:set>
                                    <p:anim calcmode="lin" valueType="num">
                                      <p:cBhvr additive="base">
                                        <p:cTn id="55" dur="500" fill="hold"/>
                                        <p:tgtEl>
                                          <p:spTgt spid="11673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673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Injuries: S &amp; S</a:t>
            </a:r>
            <a:endParaRPr lang="en-US" dirty="0"/>
          </a:p>
        </p:txBody>
      </p:sp>
      <p:sp>
        <p:nvSpPr>
          <p:cNvPr id="3" name="Footer Placeholder 2"/>
          <p:cNvSpPr>
            <a:spLocks noGrp="1"/>
          </p:cNvSpPr>
          <p:nvPr>
            <p:ph type="ftr" sz="quarter" idx="11"/>
          </p:nvPr>
        </p:nvSpPr>
        <p:spPr>
          <a:xfrm>
            <a:off x="6533147" y="609600"/>
            <a:ext cx="2590800" cy="457200"/>
          </a:xfrm>
        </p:spPr>
        <p:txBody>
          <a:bodyPr/>
          <a:lstStyle/>
          <a:p>
            <a:r>
              <a:rPr lang="en-US" smtClean="0"/>
              <a:t>City Wide ED Orientation, June 2015</a:t>
            </a:r>
            <a:endParaRPr lang="en-CA" dirty="0"/>
          </a:p>
        </p:txBody>
      </p:sp>
      <p:pic>
        <p:nvPicPr>
          <p:cNvPr id="596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14600"/>
            <a:ext cx="6705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09197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xfrm>
            <a:off x="457200" y="838200"/>
            <a:ext cx="8229600" cy="1066800"/>
          </a:xfrm>
        </p:spPr>
        <p:txBody>
          <a:bodyPr/>
          <a:lstStyle/>
          <a:p>
            <a:r>
              <a:rPr lang="en-US" dirty="0"/>
              <a:t>Scalp Lacerations</a:t>
            </a:r>
          </a:p>
        </p:txBody>
      </p:sp>
      <p:sp>
        <p:nvSpPr>
          <p:cNvPr id="387075" name="Rectangle 3"/>
          <p:cNvSpPr>
            <a:spLocks noGrp="1" noChangeArrowheads="1"/>
          </p:cNvSpPr>
          <p:nvPr>
            <p:ph idx="1"/>
          </p:nvPr>
        </p:nvSpPr>
        <p:spPr/>
        <p:txBody>
          <a:bodyPr/>
          <a:lstStyle/>
          <a:p>
            <a:r>
              <a:rPr lang="en-US" dirty="0"/>
              <a:t>extensive vascular supply, poor constrictive properties</a:t>
            </a:r>
          </a:p>
          <a:p>
            <a:endParaRPr lang="en-US" dirty="0"/>
          </a:p>
          <a:p>
            <a:r>
              <a:rPr lang="en-US" dirty="0"/>
              <a:t>bleed profusely</a:t>
            </a:r>
          </a:p>
          <a:p>
            <a:endParaRPr lang="en-US" dirty="0"/>
          </a:p>
          <a:p>
            <a:r>
              <a:rPr lang="en-US" dirty="0"/>
              <a:t>direct pressure</a:t>
            </a:r>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457200" y="533400"/>
            <a:ext cx="8229600" cy="1069848"/>
          </a:xfrm>
        </p:spPr>
        <p:txBody>
          <a:bodyPr/>
          <a:lstStyle/>
          <a:p>
            <a:r>
              <a:rPr lang="en-US"/>
              <a:t>Open brain injury</a:t>
            </a:r>
          </a:p>
        </p:txBody>
      </p:sp>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3399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828800"/>
            <a:ext cx="6096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457200" y="533400"/>
            <a:ext cx="8229600" cy="1066800"/>
          </a:xfrm>
        </p:spPr>
        <p:txBody>
          <a:bodyPr/>
          <a:lstStyle/>
          <a:p>
            <a:r>
              <a:rPr lang="en-US" dirty="0"/>
              <a:t>Closed Head Injury</a:t>
            </a:r>
          </a:p>
        </p:txBody>
      </p:sp>
      <p:sp>
        <p:nvSpPr>
          <p:cNvPr id="340995" name="Rectangle 3"/>
          <p:cNvSpPr>
            <a:spLocks noGrp="1" noChangeArrowheads="1"/>
          </p:cNvSpPr>
          <p:nvPr>
            <p:ph idx="1"/>
          </p:nvPr>
        </p:nvSpPr>
        <p:spPr>
          <a:xfrm>
            <a:off x="228600" y="1524000"/>
            <a:ext cx="8305800" cy="5257800"/>
          </a:xfrm>
        </p:spPr>
        <p:txBody>
          <a:bodyPr>
            <a:normAutofit/>
          </a:bodyPr>
          <a:lstStyle/>
          <a:p>
            <a:r>
              <a:rPr lang="en-US" dirty="0"/>
              <a:t>Concussion</a:t>
            </a:r>
          </a:p>
          <a:p>
            <a:pPr lvl="1"/>
            <a:r>
              <a:rPr lang="en-US" sz="2800" dirty="0"/>
              <a:t>mildest form of brain trauma</a:t>
            </a:r>
          </a:p>
          <a:p>
            <a:pPr lvl="1"/>
            <a:r>
              <a:rPr lang="en-US" sz="2800" dirty="0"/>
              <a:t>no structural damage, </a:t>
            </a:r>
          </a:p>
          <a:p>
            <a:pPr lvl="1"/>
            <a:r>
              <a:rPr lang="en-US" sz="2800" dirty="0"/>
              <a:t>temporary disruption of neuro function</a:t>
            </a:r>
          </a:p>
          <a:p>
            <a:pPr lvl="1">
              <a:buFont typeface="Wingdings" pitchFamily="2" charset="2"/>
              <a:buNone/>
            </a:pPr>
            <a:endParaRPr lang="en-US" sz="2800" dirty="0"/>
          </a:p>
          <a:p>
            <a:r>
              <a:rPr lang="en-US" dirty="0"/>
              <a:t>Contusion</a:t>
            </a:r>
          </a:p>
          <a:p>
            <a:pPr lvl="1"/>
            <a:r>
              <a:rPr lang="en-US" sz="2800" dirty="0"/>
              <a:t>bruise on the brain’s surface</a:t>
            </a:r>
          </a:p>
          <a:p>
            <a:pPr lvl="1"/>
            <a:r>
              <a:rPr lang="en-US" sz="2800" dirty="0"/>
              <a:t>mildest form of focal brain injury</a:t>
            </a:r>
          </a:p>
          <a:p>
            <a:pPr lvl="1"/>
            <a:r>
              <a:rPr lang="en-US" sz="2800" dirty="0"/>
              <a:t>micro hemorrhage, focal areas of trauma</a:t>
            </a:r>
          </a:p>
          <a:p>
            <a:pPr lvl="1"/>
            <a:r>
              <a:rPr lang="en-US" sz="2800" dirty="0"/>
              <a:t>temporal, frontal areas usually affected</a:t>
            </a:r>
          </a:p>
          <a:p>
            <a:pPr lvl="1">
              <a:buFont typeface="Wingdings" pitchFamily="2" charset="2"/>
              <a:buNone/>
            </a:pPr>
            <a:endParaRPr lang="en-US" sz="2800" dirty="0"/>
          </a:p>
          <a:p>
            <a:pPr>
              <a:buFont typeface="Wingdings" pitchFamily="2" charset="2"/>
              <a:buNone/>
            </a:pPr>
            <a:endParaRPr lang="en-US" sz="2800" dirty="0"/>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09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09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09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099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099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099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099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09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57200" y="609600"/>
            <a:ext cx="8229600" cy="1066800"/>
          </a:xfrm>
        </p:spPr>
        <p:txBody>
          <a:bodyPr>
            <a:normAutofit/>
          </a:bodyPr>
          <a:lstStyle/>
          <a:p>
            <a:r>
              <a:rPr lang="en-US" dirty="0" smtClean="0"/>
              <a:t>Brief Anatomy Review:</a:t>
            </a:r>
            <a:endParaRPr lang="en-US" dirty="0"/>
          </a:p>
        </p:txBody>
      </p:sp>
      <p:sp>
        <p:nvSpPr>
          <p:cNvPr id="210947" name="Rectangle 3"/>
          <p:cNvSpPr>
            <a:spLocks noGrp="1" noChangeArrowheads="1"/>
          </p:cNvSpPr>
          <p:nvPr>
            <p:ph idx="1"/>
          </p:nvPr>
        </p:nvSpPr>
        <p:spPr>
          <a:xfrm>
            <a:off x="24063" y="1981200"/>
            <a:ext cx="7772400" cy="4114800"/>
          </a:xfrm>
        </p:spPr>
        <p:txBody>
          <a:bodyPr/>
          <a:lstStyle/>
          <a:p>
            <a:pPr>
              <a:lnSpc>
                <a:spcPct val="90000"/>
              </a:lnSpc>
              <a:buFont typeface="Wingdings" pitchFamily="2" charset="2"/>
              <a:buChar char="Ø"/>
            </a:pPr>
            <a:r>
              <a:rPr lang="en-US" dirty="0">
                <a:latin typeface="Tahoma" pitchFamily="34" charset="0"/>
                <a:cs typeface="Tahoma" pitchFamily="34" charset="0"/>
              </a:rPr>
              <a:t>The nervous system coordinates, interprets, and controls interactions between the individual and their environment</a:t>
            </a:r>
          </a:p>
          <a:p>
            <a:pPr>
              <a:lnSpc>
                <a:spcPct val="90000"/>
              </a:lnSpc>
            </a:pPr>
            <a:endParaRPr lang="en-US" dirty="0">
              <a:latin typeface="Tahoma" pitchFamily="34" charset="0"/>
              <a:cs typeface="Tahoma" pitchFamily="34" charset="0"/>
            </a:endParaRPr>
          </a:p>
          <a:p>
            <a:pPr>
              <a:lnSpc>
                <a:spcPct val="90000"/>
              </a:lnSpc>
              <a:buFont typeface="Wingdings" pitchFamily="2" charset="2"/>
              <a:buChar char="Ø"/>
            </a:pPr>
            <a:r>
              <a:rPr lang="en-US" dirty="0">
                <a:latin typeface="Tahoma" pitchFamily="34" charset="0"/>
                <a:cs typeface="Tahoma" pitchFamily="34" charset="0"/>
              </a:rPr>
              <a:t>The </a:t>
            </a:r>
            <a:r>
              <a:rPr lang="en-US" b="1" dirty="0">
                <a:latin typeface="Tahoma" pitchFamily="34" charset="0"/>
                <a:cs typeface="Tahoma" pitchFamily="34" charset="0"/>
              </a:rPr>
              <a:t>Central Nervous</a:t>
            </a:r>
            <a:r>
              <a:rPr lang="en-US" dirty="0">
                <a:latin typeface="Tahoma" pitchFamily="34" charset="0"/>
                <a:cs typeface="Tahoma" pitchFamily="34" charset="0"/>
              </a:rPr>
              <a:t> system and </a:t>
            </a:r>
            <a:r>
              <a:rPr lang="en-US" dirty="0" smtClean="0">
                <a:latin typeface="Tahoma" pitchFamily="34" charset="0"/>
                <a:cs typeface="Tahoma" pitchFamily="34" charset="0"/>
              </a:rPr>
              <a:t>  </a:t>
            </a:r>
          </a:p>
          <a:p>
            <a:pPr marL="109728" indent="0">
              <a:lnSpc>
                <a:spcPct val="90000"/>
              </a:lnSpc>
              <a:buNone/>
            </a:pPr>
            <a:r>
              <a:rPr lang="en-US" b="1" dirty="0">
                <a:latin typeface="Tahoma" pitchFamily="34" charset="0"/>
                <a:cs typeface="Tahoma" pitchFamily="34" charset="0"/>
              </a:rPr>
              <a:t> </a:t>
            </a:r>
            <a:r>
              <a:rPr lang="en-US" b="1" dirty="0" smtClean="0">
                <a:latin typeface="Tahoma" pitchFamily="34" charset="0"/>
                <a:cs typeface="Tahoma" pitchFamily="34" charset="0"/>
              </a:rPr>
              <a:t>  Peripheral </a:t>
            </a:r>
            <a:r>
              <a:rPr lang="en-US" b="1" dirty="0">
                <a:latin typeface="Tahoma" pitchFamily="34" charset="0"/>
                <a:cs typeface="Tahoma" pitchFamily="34" charset="0"/>
              </a:rPr>
              <a:t>Nervous</a:t>
            </a:r>
            <a:r>
              <a:rPr lang="en-US" dirty="0">
                <a:latin typeface="Tahoma" pitchFamily="34" charset="0"/>
                <a:cs typeface="Tahoma" pitchFamily="34" charset="0"/>
              </a:rPr>
              <a:t> system regulate most </a:t>
            </a:r>
            <a:endParaRPr lang="en-US" dirty="0" smtClean="0">
              <a:latin typeface="Tahoma" pitchFamily="34" charset="0"/>
              <a:cs typeface="Tahoma" pitchFamily="34" charset="0"/>
            </a:endParaRPr>
          </a:p>
          <a:p>
            <a:pPr marL="109728" indent="0">
              <a:lnSpc>
                <a:spcPct val="90000"/>
              </a:lnSpc>
              <a:buNone/>
            </a:pPr>
            <a:r>
              <a:rPr lang="en-US" dirty="0">
                <a:latin typeface="Tahoma" pitchFamily="34" charset="0"/>
                <a:cs typeface="Tahoma" pitchFamily="34" charset="0"/>
              </a:rPr>
              <a:t> </a:t>
            </a:r>
            <a:r>
              <a:rPr lang="en-US" dirty="0" smtClean="0">
                <a:latin typeface="Tahoma" pitchFamily="34" charset="0"/>
                <a:cs typeface="Tahoma" pitchFamily="34" charset="0"/>
              </a:rPr>
              <a:t>  body </a:t>
            </a:r>
            <a:r>
              <a:rPr lang="en-US" dirty="0">
                <a:latin typeface="Tahoma" pitchFamily="34" charset="0"/>
                <a:cs typeface="Tahoma" pitchFamily="34" charset="0"/>
              </a:rPr>
              <a:t>systems</a:t>
            </a:r>
          </a:p>
        </p:txBody>
      </p:sp>
      <p:sp>
        <p:nvSpPr>
          <p:cNvPr id="2" name="Footer Placeholder 1"/>
          <p:cNvSpPr>
            <a:spLocks noGrp="1"/>
          </p:cNvSpPr>
          <p:nvPr>
            <p:ph type="ftr" sz="quarter" idx="11"/>
          </p:nvPr>
        </p:nvSpPr>
        <p:spPr>
          <a:xfrm>
            <a:off x="5257800" y="612648"/>
            <a:ext cx="3124200" cy="457200"/>
          </a:xfrm>
        </p:spPr>
        <p:txBody>
          <a:bodyPr/>
          <a:lstStyle/>
          <a:p>
            <a:r>
              <a:rPr lang="en-US" smtClean="0"/>
              <a:t>City Wide ED Orientation, June 2015</a:t>
            </a:r>
            <a:endParaRPr lang="en-CA" dirty="0"/>
          </a:p>
        </p:txBody>
      </p:sp>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535905"/>
            <a:ext cx="200977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10947">
                                            <p:txEl>
                                              <p:pRg st="0" end="0"/>
                                            </p:txEl>
                                          </p:spTgt>
                                        </p:tgtEl>
                                        <p:attrNameLst>
                                          <p:attrName>style.visibility</p:attrName>
                                        </p:attrNameLst>
                                      </p:cBhvr>
                                      <p:to>
                                        <p:strVal val="visible"/>
                                      </p:to>
                                    </p:set>
                                    <p:anim calcmode="lin" valueType="num">
                                      <p:cBhvr additive="base">
                                        <p:cTn id="7" dur="500"/>
                                        <p:tgtEl>
                                          <p:spTgt spid="210947">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10947">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10947">
                                            <p:txEl>
                                              <p:pRg st="2" end="2"/>
                                            </p:txEl>
                                          </p:spTgt>
                                        </p:tgtEl>
                                        <p:attrNameLst>
                                          <p:attrName>style.visibility</p:attrName>
                                        </p:attrNameLst>
                                      </p:cBhvr>
                                      <p:to>
                                        <p:strVal val="visible"/>
                                      </p:to>
                                    </p:set>
                                    <p:animEffect transition="in" filter="dissolve">
                                      <p:cBhvr>
                                        <p:cTn id="13" dur="500"/>
                                        <p:tgtEl>
                                          <p:spTgt spid="21094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10947">
                                            <p:txEl>
                                              <p:pRg st="3" end="3"/>
                                            </p:txEl>
                                          </p:spTgt>
                                        </p:tgtEl>
                                        <p:attrNameLst>
                                          <p:attrName>style.visibility</p:attrName>
                                        </p:attrNameLst>
                                      </p:cBhvr>
                                      <p:to>
                                        <p:strVal val="visible"/>
                                      </p:to>
                                    </p:set>
                                    <p:animEffect transition="in" filter="dissolve">
                                      <p:cBhvr>
                                        <p:cTn id="18" dur="500"/>
                                        <p:tgtEl>
                                          <p:spTgt spid="21094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0947">
                                            <p:txEl>
                                              <p:pRg st="4" end="4"/>
                                            </p:txEl>
                                          </p:spTgt>
                                        </p:tgtEl>
                                        <p:attrNameLst>
                                          <p:attrName>style.visibility</p:attrName>
                                        </p:attrNameLst>
                                      </p:cBhvr>
                                      <p:to>
                                        <p:strVal val="visible"/>
                                      </p:to>
                                    </p:set>
                                    <p:animEffect transition="in" filter="dissolve">
                                      <p:cBhvr>
                                        <p:cTn id="23" dur="500"/>
                                        <p:tgtEl>
                                          <p:spTgt spid="2109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Bleeds</a:t>
            </a:r>
            <a:endParaRPr lang="en-US" sz="8000" dirty="0"/>
          </a:p>
        </p:txBody>
      </p:sp>
      <p:sp>
        <p:nvSpPr>
          <p:cNvPr id="3" name="Footer Placeholder 2"/>
          <p:cNvSpPr>
            <a:spLocks noGrp="1"/>
          </p:cNvSpPr>
          <p:nvPr>
            <p:ph type="ftr" sz="quarter" idx="11"/>
          </p:nvPr>
        </p:nvSpPr>
        <p:spPr/>
        <p:txBody>
          <a:bodyPr/>
          <a:lstStyle/>
          <a:p>
            <a:r>
              <a:rPr lang="en-US" smtClean="0"/>
              <a:t>City Wide ED Orientation, June 2015</a:t>
            </a:r>
            <a:endParaRPr lang="en-CA"/>
          </a:p>
        </p:txBody>
      </p:sp>
      <p:sp>
        <p:nvSpPr>
          <p:cNvPr id="4" name="Rectangle 3"/>
          <p:cNvSpPr/>
          <p:nvPr/>
        </p:nvSpPr>
        <p:spPr>
          <a:xfrm>
            <a:off x="1905000" y="2971800"/>
            <a:ext cx="4572000" cy="1477328"/>
          </a:xfrm>
          <a:prstGeom prst="rect">
            <a:avLst/>
          </a:prstGeom>
        </p:spPr>
        <p:txBody>
          <a:bodyPr>
            <a:spAutoFit/>
          </a:bodyPr>
          <a:lstStyle/>
          <a:p>
            <a:r>
              <a:rPr lang="en-US" sz="1000" dirty="0">
                <a:hlinkClick r:id="rId2"/>
              </a:rPr>
              <a:t>https://www.pinterest.com/pin/86835099039118052/?od=aA5jmvrX%2FDac9%2FITkTdVR%2B3bcrnr8f46ZTJeKBU%2BWCCYgXCl0B%2FIfib9xWIgo7gmVvqN%2Bd03rJ8Q%0A83dKfVqbfiOUmk9fq2T36%2B23rygzHOI9Zb4bDeSHB3WuXs58ctatAlce2HLrg9oSjtVyj%2FbwIOoD%0Ap%2F5FOzyrWgjNlRjsGxuUruBvVq4MvG%2BXdZJMgt7LMyfn82EI9nUAds0dx0oS7A%3D%3D%0A&amp;user_id=THVjaWEuVmVybWV1bGVuQGxoc2Mub24uY2E%3D%0A&amp;conversation=4756620992835491680&amp;invite_code=0fbb7cd55e36ee3c4f077bb2cb50289f&amp;utm_campaign=msgpin&amp;e_t=bbf65c57b4ad43349990e270e0b42a45&amp;utm_content=86835099039118052&amp;utm_source=31&amp;e_t_s=cta&amp;utm_medium=2000</a:t>
            </a:r>
            <a:endParaRPr lang="en-US" sz="1000" dirty="0"/>
          </a:p>
        </p:txBody>
      </p:sp>
    </p:spTree>
    <p:extLst>
      <p:ext uri="{BB962C8B-B14F-4D97-AF65-F5344CB8AC3E}">
        <p14:creationId xmlns:p14="http://schemas.microsoft.com/office/powerpoint/2010/main" val="41599669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685800" y="533400"/>
            <a:ext cx="7772400" cy="1143000"/>
          </a:xfrm>
        </p:spPr>
        <p:txBody>
          <a:bodyPr/>
          <a:lstStyle/>
          <a:p>
            <a:r>
              <a:rPr lang="en-US" dirty="0"/>
              <a:t>Epidural Hematomas</a:t>
            </a:r>
            <a:endParaRPr lang="en-CA" dirty="0"/>
          </a:p>
        </p:txBody>
      </p:sp>
      <p:sp>
        <p:nvSpPr>
          <p:cNvPr id="351235" name="Rectangle 3"/>
          <p:cNvSpPr>
            <a:spLocks noGrp="1" noChangeArrowheads="1"/>
          </p:cNvSpPr>
          <p:nvPr>
            <p:ph idx="1"/>
          </p:nvPr>
        </p:nvSpPr>
        <p:spPr>
          <a:xfrm>
            <a:off x="0" y="1524000"/>
            <a:ext cx="7772400" cy="5181600"/>
          </a:xfrm>
        </p:spPr>
        <p:txBody>
          <a:bodyPr/>
          <a:lstStyle/>
          <a:p>
            <a:pPr>
              <a:lnSpc>
                <a:spcPct val="90000"/>
              </a:lnSpc>
            </a:pPr>
            <a:r>
              <a:rPr lang="en-US" dirty="0"/>
              <a:t>collection of blood between the skull and </a:t>
            </a:r>
            <a:r>
              <a:rPr lang="en-US" dirty="0" err="1"/>
              <a:t>dura</a:t>
            </a:r>
            <a:r>
              <a:rPr lang="en-US" dirty="0"/>
              <a:t> matter </a:t>
            </a:r>
          </a:p>
          <a:p>
            <a:pPr>
              <a:lnSpc>
                <a:spcPct val="90000"/>
              </a:lnSpc>
            </a:pPr>
            <a:r>
              <a:rPr lang="en-US" dirty="0"/>
              <a:t>high mortality</a:t>
            </a:r>
          </a:p>
          <a:p>
            <a:pPr>
              <a:lnSpc>
                <a:spcPct val="90000"/>
              </a:lnSpc>
            </a:pPr>
            <a:r>
              <a:rPr lang="en-US" dirty="0"/>
              <a:t>direct blow</a:t>
            </a:r>
          </a:p>
          <a:p>
            <a:pPr>
              <a:lnSpc>
                <a:spcPct val="90000"/>
              </a:lnSpc>
            </a:pPr>
            <a:r>
              <a:rPr lang="en-US" u="sng" dirty="0" smtClean="0"/>
              <a:t>Hallmark </a:t>
            </a:r>
            <a:r>
              <a:rPr lang="en-US" u="sng" dirty="0"/>
              <a:t>sign: unconsciousness </a:t>
            </a:r>
            <a:endParaRPr lang="en-US" u="sng" dirty="0" smtClean="0"/>
          </a:p>
          <a:p>
            <a:pPr>
              <a:lnSpc>
                <a:spcPct val="90000"/>
              </a:lnSpc>
            </a:pPr>
            <a:r>
              <a:rPr lang="en-US" u="sng" dirty="0" smtClean="0"/>
              <a:t>followed </a:t>
            </a:r>
            <a:r>
              <a:rPr lang="en-US" u="sng" dirty="0"/>
              <a:t>brief lucid period, </a:t>
            </a:r>
            <a:endParaRPr lang="en-US" u="sng" dirty="0" smtClean="0"/>
          </a:p>
          <a:p>
            <a:pPr>
              <a:lnSpc>
                <a:spcPct val="90000"/>
              </a:lnSpc>
            </a:pPr>
            <a:r>
              <a:rPr lang="en-US" u="sng" dirty="0" smtClean="0"/>
              <a:t>then </a:t>
            </a:r>
            <a:r>
              <a:rPr lang="en-US" u="sng" dirty="0"/>
              <a:t>another loss of </a:t>
            </a:r>
            <a:endParaRPr lang="en-US" u="sng" dirty="0" smtClean="0"/>
          </a:p>
          <a:p>
            <a:pPr>
              <a:lnSpc>
                <a:spcPct val="90000"/>
              </a:lnSpc>
            </a:pPr>
            <a:r>
              <a:rPr lang="en-US" u="sng" dirty="0" smtClean="0"/>
              <a:t>consciousness </a:t>
            </a:r>
            <a:r>
              <a:rPr lang="en-US" u="sng" dirty="0"/>
              <a:t>**</a:t>
            </a:r>
            <a:endParaRPr lang="en-CA" u="sng" dirty="0"/>
          </a:p>
        </p:txBody>
      </p:sp>
      <p:sp>
        <p:nvSpPr>
          <p:cNvPr id="2" name="Footer Placeholder 1"/>
          <p:cNvSpPr>
            <a:spLocks noGrp="1"/>
          </p:cNvSpPr>
          <p:nvPr>
            <p:ph type="ftr" sz="quarter" idx="11"/>
          </p:nvPr>
        </p:nvSpPr>
        <p:spPr>
          <a:xfrm>
            <a:off x="6015789" y="609600"/>
            <a:ext cx="3124200" cy="457200"/>
          </a:xfrm>
        </p:spPr>
        <p:txBody>
          <a:bodyPr/>
          <a:lstStyle/>
          <a:p>
            <a:r>
              <a:rPr lang="en-US" smtClean="0"/>
              <a:t>City Wide ED Orientation, June 2015</a:t>
            </a:r>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143" y="2375143"/>
            <a:ext cx="3472542" cy="4475721"/>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dirty="0"/>
              <a:t>Subdural Hematomas</a:t>
            </a:r>
            <a:endParaRPr lang="en-CA" dirty="0"/>
          </a:p>
        </p:txBody>
      </p:sp>
      <p:sp>
        <p:nvSpPr>
          <p:cNvPr id="346115" name="Rectangle 3"/>
          <p:cNvSpPr>
            <a:spLocks noGrp="1" noChangeArrowheads="1"/>
          </p:cNvSpPr>
          <p:nvPr>
            <p:ph idx="1"/>
          </p:nvPr>
        </p:nvSpPr>
        <p:spPr>
          <a:xfrm>
            <a:off x="0" y="2133600"/>
            <a:ext cx="8229600" cy="4325112"/>
          </a:xfrm>
        </p:spPr>
        <p:txBody>
          <a:bodyPr/>
          <a:lstStyle/>
          <a:p>
            <a:r>
              <a:rPr lang="en-US" dirty="0"/>
              <a:t>a focal brain injury </a:t>
            </a:r>
            <a:r>
              <a:rPr lang="en-US" dirty="0" smtClean="0"/>
              <a:t>between </a:t>
            </a:r>
            <a:r>
              <a:rPr lang="en-US" dirty="0"/>
              <a:t>the </a:t>
            </a:r>
            <a:r>
              <a:rPr lang="en-US" dirty="0" err="1"/>
              <a:t>dura</a:t>
            </a:r>
            <a:r>
              <a:rPr lang="en-US" dirty="0"/>
              <a:t> </a:t>
            </a:r>
            <a:r>
              <a:rPr lang="en-US" dirty="0" smtClean="0"/>
              <a:t>mater &amp; arachnoid membranes</a:t>
            </a:r>
            <a:endParaRPr lang="en-US" dirty="0"/>
          </a:p>
          <a:p>
            <a:r>
              <a:rPr lang="en-US" dirty="0"/>
              <a:t>most frequent and has the highest mortality</a:t>
            </a:r>
          </a:p>
          <a:p>
            <a:r>
              <a:rPr lang="en-US" dirty="0"/>
              <a:t>usually as a result of rupture of the </a:t>
            </a:r>
            <a:endParaRPr lang="en-US" dirty="0" smtClean="0"/>
          </a:p>
          <a:p>
            <a:pPr marL="109728" indent="0">
              <a:buNone/>
            </a:pPr>
            <a:r>
              <a:rPr lang="en-US" dirty="0"/>
              <a:t> </a:t>
            </a:r>
            <a:r>
              <a:rPr lang="en-US" dirty="0" smtClean="0"/>
              <a:t> bridging </a:t>
            </a:r>
            <a:r>
              <a:rPr lang="en-US" dirty="0"/>
              <a:t>veins in the subdural space</a:t>
            </a:r>
          </a:p>
        </p:txBody>
      </p:sp>
      <p:sp>
        <p:nvSpPr>
          <p:cNvPr id="2" name="Footer Placeholder 1"/>
          <p:cNvSpPr>
            <a:spLocks noGrp="1"/>
          </p:cNvSpPr>
          <p:nvPr>
            <p:ph type="ftr" sz="quarter" idx="11"/>
          </p:nvPr>
        </p:nvSpPr>
        <p:spPr>
          <a:xfrm>
            <a:off x="6248400" y="609600"/>
            <a:ext cx="2895600" cy="457200"/>
          </a:xfrm>
        </p:spPr>
        <p:txBody>
          <a:bodyPr/>
          <a:lstStyle/>
          <a:p>
            <a:r>
              <a:rPr lang="en-US" smtClean="0"/>
              <a:t>City Wide ED Orientation, June 2015</a:t>
            </a:r>
            <a:endParaRPr lang="en-CA"/>
          </a:p>
        </p:txBody>
      </p:sp>
      <p:pic>
        <p:nvPicPr>
          <p:cNvPr id="249858" name="Picture 2" descr="http://www.mdguidelines.com/images/Illustrations/subdur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848100"/>
            <a:ext cx="2914650" cy="3009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Subarachnoid Hemorrhage</a:t>
            </a:r>
            <a:endParaRPr lang="en-US" dirty="0"/>
          </a:p>
        </p:txBody>
      </p:sp>
      <p:sp>
        <p:nvSpPr>
          <p:cNvPr id="3" name="Footer Placeholder 2"/>
          <p:cNvSpPr>
            <a:spLocks noGrp="1"/>
          </p:cNvSpPr>
          <p:nvPr>
            <p:ph type="ftr" sz="quarter" idx="11"/>
          </p:nvPr>
        </p:nvSpPr>
        <p:spPr/>
        <p:txBody>
          <a:bodyPr/>
          <a:lstStyle/>
          <a:p>
            <a:r>
              <a:rPr lang="en-US" smtClean="0"/>
              <a:t>City Wide ED Orientation, June 2015</a:t>
            </a:r>
            <a:endParaRPr lang="en-CA"/>
          </a:p>
        </p:txBody>
      </p:sp>
      <p:sp>
        <p:nvSpPr>
          <p:cNvPr id="4" name="TextBox 3"/>
          <p:cNvSpPr txBox="1"/>
          <p:nvPr/>
        </p:nvSpPr>
        <p:spPr>
          <a:xfrm>
            <a:off x="0" y="2209800"/>
            <a:ext cx="8598123" cy="3539430"/>
          </a:xfrm>
          <a:prstGeom prst="rect">
            <a:avLst/>
          </a:prstGeom>
          <a:noFill/>
        </p:spPr>
        <p:txBody>
          <a:bodyPr wrap="none" rtlCol="0">
            <a:spAutoFit/>
          </a:bodyPr>
          <a:lstStyle/>
          <a:p>
            <a:r>
              <a:rPr lang="en-US" sz="2800" dirty="0" smtClean="0"/>
              <a:t>Bleeding between arachnoid space and </a:t>
            </a:r>
            <a:r>
              <a:rPr lang="en-US" sz="2800" dirty="0" err="1" smtClean="0"/>
              <a:t>pia</a:t>
            </a:r>
            <a:r>
              <a:rPr lang="en-US" sz="2800" dirty="0" smtClean="0"/>
              <a:t> mater</a:t>
            </a:r>
          </a:p>
          <a:p>
            <a:r>
              <a:rPr lang="en-US" sz="2800" dirty="0" smtClean="0"/>
              <a:t>Can be caused by AV malformation, aneurysm, MVCs</a:t>
            </a:r>
          </a:p>
          <a:p>
            <a:r>
              <a:rPr lang="en-US" sz="2800" dirty="0" smtClean="0"/>
              <a:t>Factors: HTN, smoking, aneurysm</a:t>
            </a:r>
          </a:p>
          <a:p>
            <a:r>
              <a:rPr lang="en-US" sz="2800" dirty="0" smtClean="0"/>
              <a:t>Symptoms: sudden onset headache, </a:t>
            </a:r>
          </a:p>
          <a:p>
            <a:r>
              <a:rPr lang="en-US" sz="2800" dirty="0" smtClean="0"/>
              <a:t>often in occiput, altered LOC, N/V, </a:t>
            </a:r>
          </a:p>
          <a:p>
            <a:r>
              <a:rPr lang="en-US" sz="2800" dirty="0" smtClean="0"/>
              <a:t>Treatment: manage ICP, surgery, </a:t>
            </a:r>
          </a:p>
          <a:p>
            <a:r>
              <a:rPr lang="en-US" sz="2800" dirty="0" smtClean="0"/>
              <a:t>coiling, HOB</a:t>
            </a:r>
          </a:p>
          <a:p>
            <a:r>
              <a:rPr lang="en-US" sz="2800" dirty="0" smtClean="0"/>
              <a:t>raised, </a:t>
            </a:r>
            <a:r>
              <a:rPr lang="en-US" sz="2800" dirty="0" err="1" smtClean="0"/>
              <a:t>dec.</a:t>
            </a:r>
            <a:r>
              <a:rPr lang="en-US" sz="2800" dirty="0" smtClean="0"/>
              <a:t> stimulation, </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509" y="3979515"/>
            <a:ext cx="3528465" cy="2878485"/>
          </a:xfrm>
          <a:prstGeom prst="rect">
            <a:avLst/>
          </a:prstGeom>
        </p:spPr>
      </p:pic>
    </p:spTree>
    <p:extLst>
      <p:ext uri="{BB962C8B-B14F-4D97-AF65-F5344CB8AC3E}">
        <p14:creationId xmlns:p14="http://schemas.microsoft.com/office/powerpoint/2010/main" val="296977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1000"/>
                                        <p:tgtEl>
                                          <p:spTgt spid="4">
                                            <p:txEl>
                                              <p:pRg st="7" end="7"/>
                                            </p:txEl>
                                          </p:spTgt>
                                        </p:tgtEl>
                                      </p:cBhvr>
                                    </p:animEffect>
                                    <p:anim calcmode="lin" valueType="num">
                                      <p:cBhvr>
                                        <p:cTn id="5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Intracerebral </a:t>
            </a:r>
            <a:r>
              <a:rPr lang="en-US" dirty="0"/>
              <a:t>H</a:t>
            </a:r>
            <a:r>
              <a:rPr lang="en-US" dirty="0" smtClean="0"/>
              <a:t>emorrhage</a:t>
            </a:r>
            <a:endParaRPr lang="en-US" dirty="0"/>
          </a:p>
        </p:txBody>
      </p:sp>
      <p:sp>
        <p:nvSpPr>
          <p:cNvPr id="3" name="Footer Placeholder 2"/>
          <p:cNvSpPr>
            <a:spLocks noGrp="1"/>
          </p:cNvSpPr>
          <p:nvPr>
            <p:ph type="ftr" sz="quarter" idx="11"/>
          </p:nvPr>
        </p:nvSpPr>
        <p:spPr/>
        <p:txBody>
          <a:bodyPr/>
          <a:lstStyle/>
          <a:p>
            <a:r>
              <a:rPr lang="en-US" smtClean="0"/>
              <a:t>City Wide ED Orientation, June 2015</a:t>
            </a:r>
            <a:endParaRPr lang="en-CA"/>
          </a:p>
        </p:txBody>
      </p:sp>
      <p:pic>
        <p:nvPicPr>
          <p:cNvPr id="246786" name="Picture 2" descr="Cerebral hemorrh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29521"/>
            <a:ext cx="5838876" cy="4576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6233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457200" y="457200"/>
            <a:ext cx="8229600" cy="1066800"/>
          </a:xfrm>
        </p:spPr>
        <p:txBody>
          <a:bodyPr/>
          <a:lstStyle/>
          <a:p>
            <a:r>
              <a:rPr lang="en-US" dirty="0"/>
              <a:t>Diffuse Axonal Injury</a:t>
            </a:r>
          </a:p>
        </p:txBody>
      </p:sp>
      <p:sp>
        <p:nvSpPr>
          <p:cNvPr id="356355" name="Rectangle 3"/>
          <p:cNvSpPr>
            <a:spLocks noGrp="1" noChangeArrowheads="1"/>
          </p:cNvSpPr>
          <p:nvPr>
            <p:ph idx="1"/>
          </p:nvPr>
        </p:nvSpPr>
        <p:spPr>
          <a:xfrm>
            <a:off x="457200" y="1447800"/>
            <a:ext cx="8458200" cy="4495800"/>
          </a:xfrm>
        </p:spPr>
        <p:txBody>
          <a:bodyPr/>
          <a:lstStyle/>
          <a:p>
            <a:r>
              <a:rPr lang="en-US" dirty="0"/>
              <a:t>usually from blunt trauma causing shearing and disruption of neuronal structures</a:t>
            </a:r>
          </a:p>
          <a:p>
            <a:pPr>
              <a:buFont typeface="Wingdings" pitchFamily="2" charset="2"/>
              <a:buNone/>
            </a:pPr>
            <a:endParaRPr lang="en-US" dirty="0"/>
          </a:p>
          <a:p>
            <a:r>
              <a:rPr lang="en-US" dirty="0"/>
              <a:t>early CT scans may be unremarkable</a:t>
            </a:r>
          </a:p>
          <a:p>
            <a:endParaRPr lang="en-US" dirty="0"/>
          </a:p>
          <a:p>
            <a:r>
              <a:rPr lang="en-US" dirty="0"/>
              <a:t>serial exams reveal areas of edema and microvascular </a:t>
            </a:r>
            <a:r>
              <a:rPr lang="en-US" dirty="0" smtClean="0"/>
              <a:t>hemorrhage</a:t>
            </a:r>
          </a:p>
          <a:p>
            <a:r>
              <a:rPr lang="en-US" dirty="0" smtClean="0"/>
              <a:t>extensive lesions in white matter</a:t>
            </a:r>
          </a:p>
          <a:p>
            <a:pPr marL="109728" indent="0">
              <a:buNone/>
            </a:pPr>
            <a:r>
              <a:rPr lang="en-US" sz="1000" dirty="0" smtClean="0"/>
              <a:t>         (Marx, </a:t>
            </a:r>
            <a:r>
              <a:rPr lang="en-US" sz="1000" dirty="0" err="1" smtClean="0"/>
              <a:t>Hockberger</a:t>
            </a:r>
            <a:r>
              <a:rPr lang="en-US" sz="1000" dirty="0" smtClean="0"/>
              <a:t> &amp; Walls,  2006)</a:t>
            </a:r>
            <a:endParaRPr lang="en-US" sz="1000" dirty="0"/>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247812" name="Picture 4" descr="http://blog.mcleishorlando.com/blog/wp-content/uploads/2013/03/Coup_Contre_Coup1.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229" y="990600"/>
            <a:ext cx="7779223" cy="54292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618161"/>
            <a:ext cx="1072730" cy="261610"/>
          </a:xfrm>
          <a:prstGeom prst="rect">
            <a:avLst/>
          </a:prstGeom>
          <a:noFill/>
        </p:spPr>
        <p:txBody>
          <a:bodyPr wrap="none" rtlCol="0">
            <a:spAutoFit/>
          </a:bodyPr>
          <a:lstStyle/>
          <a:p>
            <a:r>
              <a:rPr lang="en-US" sz="1100" dirty="0" smtClean="0"/>
              <a:t>McLeish, 2012</a:t>
            </a:r>
            <a:endParaRPr lang="en-US" sz="1100" dirty="0"/>
          </a:p>
        </p:txBody>
      </p:sp>
    </p:spTree>
    <p:extLst>
      <p:ext uri="{BB962C8B-B14F-4D97-AF65-F5344CB8AC3E}">
        <p14:creationId xmlns:p14="http://schemas.microsoft.com/office/powerpoint/2010/main" val="37150263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543"/>
            <a:ext cx="9144000" cy="6957060"/>
          </a:xfrm>
          <a:prstGeom prst="rect">
            <a:avLst/>
          </a:prstGeom>
        </p:spPr>
      </p:pic>
    </p:spTree>
    <p:extLst>
      <p:ext uri="{BB962C8B-B14F-4D97-AF65-F5344CB8AC3E}">
        <p14:creationId xmlns:p14="http://schemas.microsoft.com/office/powerpoint/2010/main" val="1082056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r>
              <a:rPr lang="en-US"/>
              <a:t>Skull Fractures</a:t>
            </a:r>
            <a:endParaRPr lang="en-CA"/>
          </a:p>
        </p:txBody>
      </p:sp>
      <p:sp>
        <p:nvSpPr>
          <p:cNvPr id="359427" name="Rectangle 3"/>
          <p:cNvSpPr>
            <a:spLocks noGrp="1" noChangeArrowheads="1"/>
          </p:cNvSpPr>
          <p:nvPr>
            <p:ph idx="1"/>
          </p:nvPr>
        </p:nvSpPr>
        <p:spPr/>
        <p:txBody>
          <a:bodyPr>
            <a:normAutofit/>
          </a:bodyPr>
          <a:lstStyle/>
          <a:p>
            <a:r>
              <a:rPr lang="en-US" u="sng" dirty="0"/>
              <a:t>signs and symptoms:</a:t>
            </a:r>
            <a:r>
              <a:rPr lang="en-US" dirty="0"/>
              <a:t> </a:t>
            </a:r>
          </a:p>
          <a:p>
            <a:pPr lvl="1"/>
            <a:r>
              <a:rPr lang="en-US" sz="2800" dirty="0"/>
              <a:t>headache, N/V</a:t>
            </a:r>
          </a:p>
          <a:p>
            <a:pPr lvl="1"/>
            <a:r>
              <a:rPr lang="en-US" sz="2800" dirty="0"/>
              <a:t>drainage from ears nose</a:t>
            </a:r>
          </a:p>
          <a:p>
            <a:pPr lvl="2"/>
            <a:r>
              <a:rPr lang="en-US" sz="2800" dirty="0">
                <a:solidFill>
                  <a:schemeClr val="accent2"/>
                </a:solidFill>
              </a:rPr>
              <a:t>CSF leak-- infection risk</a:t>
            </a:r>
          </a:p>
          <a:p>
            <a:pPr lvl="1"/>
            <a:r>
              <a:rPr lang="en-US" sz="2800" dirty="0" err="1"/>
              <a:t>subconjunctival</a:t>
            </a:r>
            <a:r>
              <a:rPr lang="en-US" sz="2800" dirty="0"/>
              <a:t> hemorrhage</a:t>
            </a:r>
          </a:p>
          <a:p>
            <a:pPr lvl="1"/>
            <a:r>
              <a:rPr lang="en-US" sz="2800" dirty="0"/>
              <a:t>agitation</a:t>
            </a:r>
          </a:p>
          <a:p>
            <a:pPr lvl="1"/>
            <a:r>
              <a:rPr lang="en-US" sz="2800" dirty="0"/>
              <a:t>altered LOC (possible)</a:t>
            </a:r>
          </a:p>
          <a:p>
            <a:pPr>
              <a:buFont typeface="Wingdings" pitchFamily="2" charset="2"/>
              <a:buNone/>
            </a:pPr>
            <a:endParaRPr lang="en-CA" dirty="0"/>
          </a:p>
        </p:txBody>
      </p:sp>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248834" name="Picture 2" descr="http://keckmedicine.adam.com/../../graphics/images/en/190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914400"/>
            <a:ext cx="3810000" cy="3048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000" dirty="0" smtClean="0"/>
              <a:t>Battle’s Sign</a:t>
            </a:r>
            <a:endParaRPr lang="en-US" sz="6000" dirty="0"/>
          </a:p>
        </p:txBody>
      </p:sp>
      <p:sp>
        <p:nvSpPr>
          <p:cNvPr id="2" name="Footer Placeholder 1"/>
          <p:cNvSpPr>
            <a:spLocks noGrp="1"/>
          </p:cNvSpPr>
          <p:nvPr>
            <p:ph type="ftr" sz="quarter" idx="11"/>
          </p:nvPr>
        </p:nvSpPr>
        <p:spPr/>
        <p:txBody>
          <a:bodyPr/>
          <a:lstStyle/>
          <a:p>
            <a:r>
              <a:rPr lang="en-US" smtClean="0"/>
              <a:t>City Wide ED Orientation, June 2015</a:t>
            </a:r>
            <a:endParaRPr lang="en-CA"/>
          </a:p>
        </p:txBody>
      </p:sp>
      <p:pic>
        <p:nvPicPr>
          <p:cNvPr id="249858" name="Picture 2" descr="http://keckmedicine.adam.com/../../graphics/images/en/306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457" y="2471057"/>
            <a:ext cx="4972050" cy="3672168"/>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2471057"/>
            <a:ext cx="3387338" cy="954107"/>
          </a:xfrm>
          <a:prstGeom prst="rect">
            <a:avLst/>
          </a:prstGeom>
          <a:noFill/>
        </p:spPr>
        <p:txBody>
          <a:bodyPr wrap="none" rtlCol="0">
            <a:spAutoFit/>
          </a:bodyPr>
          <a:lstStyle/>
          <a:p>
            <a:r>
              <a:rPr lang="en-US" sz="2800" dirty="0" smtClean="0"/>
              <a:t>Seen with </a:t>
            </a:r>
          </a:p>
          <a:p>
            <a:r>
              <a:rPr lang="en-US" sz="2800" dirty="0" smtClean="0"/>
              <a:t>Basilar skull fracture</a:t>
            </a:r>
            <a:endParaRPr lang="en-US" sz="2800" dirty="0"/>
          </a:p>
        </p:txBody>
      </p:sp>
      <p:cxnSp>
        <p:nvCxnSpPr>
          <p:cNvPr id="6" name="Straight Arrow Connector 5"/>
          <p:cNvCxnSpPr/>
          <p:nvPr/>
        </p:nvCxnSpPr>
        <p:spPr>
          <a:xfrm>
            <a:off x="3048000" y="3733800"/>
            <a:ext cx="3581400" cy="3810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4425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14" y="838200"/>
            <a:ext cx="8229600" cy="1069848"/>
          </a:xfrm>
        </p:spPr>
        <p:txBody>
          <a:bodyPr/>
          <a:lstStyle/>
          <a:p>
            <a:r>
              <a:rPr lang="en-US" dirty="0" smtClean="0"/>
              <a:t>Neuron</a:t>
            </a:r>
            <a:endParaRPr lang="en-US" dirty="0"/>
          </a:p>
        </p:txBody>
      </p:sp>
      <p:sp>
        <p:nvSpPr>
          <p:cNvPr id="3" name="Footer Placeholder 2"/>
          <p:cNvSpPr>
            <a:spLocks noGrp="1"/>
          </p:cNvSpPr>
          <p:nvPr>
            <p:ph type="ftr" sz="quarter" idx="11"/>
          </p:nvPr>
        </p:nvSpPr>
        <p:spPr>
          <a:xfrm>
            <a:off x="5257800" y="612648"/>
            <a:ext cx="2743200" cy="457200"/>
          </a:xfrm>
        </p:spPr>
        <p:txBody>
          <a:bodyPr/>
          <a:lstStyle/>
          <a:p>
            <a:r>
              <a:rPr lang="en-US" smtClean="0"/>
              <a:t>City Wide ED Orientation, June 2015</a:t>
            </a:r>
            <a:endParaRPr lang="en-CA" dirty="0"/>
          </a:p>
        </p:txBody>
      </p:sp>
      <p:sp>
        <p:nvSpPr>
          <p:cNvPr id="4" name="TextBox 3"/>
          <p:cNvSpPr txBox="1"/>
          <p:nvPr/>
        </p:nvSpPr>
        <p:spPr>
          <a:xfrm>
            <a:off x="28303" y="2286000"/>
            <a:ext cx="7564187" cy="3539430"/>
          </a:xfrm>
          <a:prstGeom prst="rect">
            <a:avLst/>
          </a:prstGeom>
          <a:noFill/>
        </p:spPr>
        <p:txBody>
          <a:bodyPr wrap="none" rtlCol="0">
            <a:spAutoFit/>
          </a:bodyPr>
          <a:lstStyle/>
          <a:p>
            <a:pPr marL="285750" indent="-285750">
              <a:buFont typeface="Wingdings" pitchFamily="2" charset="2"/>
              <a:buChar char="Ø"/>
            </a:pPr>
            <a:r>
              <a:rPr lang="en-US" sz="2800" dirty="0" smtClean="0"/>
              <a:t>basic unit of the nervous system</a:t>
            </a:r>
          </a:p>
          <a:p>
            <a:pPr marL="285750" indent="-285750">
              <a:buFont typeface="Wingdings" pitchFamily="2" charset="2"/>
              <a:buChar char="Ø"/>
            </a:pPr>
            <a:r>
              <a:rPr lang="en-US" sz="2800" dirty="0" smtClean="0"/>
              <a:t>cannot regenerate</a:t>
            </a:r>
          </a:p>
          <a:p>
            <a:pPr marL="285750" indent="-285750">
              <a:buFont typeface="Wingdings" pitchFamily="2" charset="2"/>
              <a:buChar char="Ø"/>
            </a:pPr>
            <a:r>
              <a:rPr lang="en-US" sz="2800" dirty="0" smtClean="0"/>
              <a:t>junction between neuron and another cell is </a:t>
            </a:r>
          </a:p>
          <a:p>
            <a:r>
              <a:rPr lang="en-US" sz="2800" dirty="0"/>
              <a:t> </a:t>
            </a:r>
            <a:r>
              <a:rPr lang="en-US" sz="2800" dirty="0" smtClean="0"/>
              <a:t> called a synapse</a:t>
            </a:r>
          </a:p>
          <a:p>
            <a:pPr marL="285750" indent="-285750">
              <a:buFont typeface="Wingdings" pitchFamily="2" charset="2"/>
              <a:buChar char="Ø"/>
            </a:pPr>
            <a:r>
              <a:rPr lang="en-US" sz="2800" dirty="0" smtClean="0"/>
              <a:t>messages are relayed through action </a:t>
            </a:r>
          </a:p>
          <a:p>
            <a:r>
              <a:rPr lang="en-US" sz="2800" dirty="0"/>
              <a:t> </a:t>
            </a:r>
            <a:r>
              <a:rPr lang="en-US" sz="2800" dirty="0" smtClean="0"/>
              <a:t>  potentials with the help of </a:t>
            </a:r>
          </a:p>
          <a:p>
            <a:r>
              <a:rPr lang="en-US" sz="2800" dirty="0"/>
              <a:t> </a:t>
            </a:r>
            <a:r>
              <a:rPr lang="en-US" sz="2800" dirty="0" smtClean="0"/>
              <a:t>  neurotransmitters that </a:t>
            </a:r>
            <a:r>
              <a:rPr lang="en-US" sz="2800" dirty="0"/>
              <a:t> </a:t>
            </a:r>
            <a:r>
              <a:rPr lang="en-US" sz="2800" dirty="0" smtClean="0"/>
              <a:t>             </a:t>
            </a:r>
          </a:p>
          <a:p>
            <a:r>
              <a:rPr lang="en-US" sz="2800" dirty="0"/>
              <a:t> </a:t>
            </a:r>
            <a:r>
              <a:rPr lang="en-US" sz="2800" dirty="0" smtClean="0"/>
              <a:t>  alter cell permeability</a:t>
            </a:r>
            <a:endParaRPr lang="en-US" sz="2800" dirty="0"/>
          </a:p>
        </p:txBody>
      </p:sp>
      <p:pic>
        <p:nvPicPr>
          <p:cNvPr id="246786" name="Picture 2" descr="The image of neu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877121"/>
            <a:ext cx="3012831" cy="2237028"/>
          </a:xfrm>
          <a:prstGeom prst="rect">
            <a:avLst/>
          </a:prstGeom>
          <a:noFill/>
          <a:extLst>
            <a:ext uri="{909E8E84-426E-40DD-AFC4-6F175D3DCCD1}">
              <a14:hiddenFill xmlns:a14="http://schemas.microsoft.com/office/drawing/2010/main">
                <a:solidFill>
                  <a:srgbClr val="FFFFFF"/>
                </a:solidFill>
              </a14:hiddenFill>
            </a:ext>
          </a:extLst>
        </p:spPr>
      </p:pic>
      <p:pic>
        <p:nvPicPr>
          <p:cNvPr id="2467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723132"/>
            <a:ext cx="2514600" cy="313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2317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
        <p:nvSpPr>
          <p:cNvPr id="4" name="TextBox 3"/>
          <p:cNvSpPr txBox="1"/>
          <p:nvPr/>
        </p:nvSpPr>
        <p:spPr>
          <a:xfrm>
            <a:off x="381000" y="2362199"/>
            <a:ext cx="7522509" cy="3108543"/>
          </a:xfrm>
          <a:prstGeom prst="rect">
            <a:avLst/>
          </a:prstGeom>
          <a:noFill/>
        </p:spPr>
        <p:txBody>
          <a:bodyPr wrap="none" rtlCol="0">
            <a:spAutoFit/>
          </a:bodyPr>
          <a:lstStyle/>
          <a:p>
            <a:pPr marL="285750" indent="-285750">
              <a:buFont typeface="Wingdings" pitchFamily="2" charset="2"/>
              <a:buChar char="Ø"/>
            </a:pPr>
            <a:r>
              <a:rPr lang="en-US" sz="2800" dirty="0" smtClean="0"/>
              <a:t>Not the nurse’s job to diagnose, but assess, </a:t>
            </a:r>
          </a:p>
          <a:p>
            <a:r>
              <a:rPr lang="en-US" sz="2800" dirty="0"/>
              <a:t> </a:t>
            </a:r>
            <a:r>
              <a:rPr lang="en-US" sz="2800" dirty="0" smtClean="0"/>
              <a:t>  monitor and document</a:t>
            </a:r>
          </a:p>
          <a:p>
            <a:pPr marL="285750" indent="-285750">
              <a:buFont typeface="Wingdings" pitchFamily="2" charset="2"/>
              <a:buChar char="Ø"/>
            </a:pPr>
            <a:r>
              <a:rPr lang="en-US" sz="2800" b="1" dirty="0" smtClean="0"/>
              <a:t>Neuro signs, Vital signs, Fingerpick, </a:t>
            </a:r>
          </a:p>
          <a:p>
            <a:r>
              <a:rPr lang="en-US" sz="2800" b="1" dirty="0"/>
              <a:t> </a:t>
            </a:r>
            <a:r>
              <a:rPr lang="en-US" sz="2800" b="1" dirty="0" smtClean="0"/>
              <a:t>  Level of consciousness</a:t>
            </a:r>
          </a:p>
          <a:p>
            <a:pPr marL="285750" indent="-285750">
              <a:buFont typeface="Wingdings" pitchFamily="2" charset="2"/>
              <a:buChar char="Ø"/>
            </a:pPr>
            <a:r>
              <a:rPr lang="en-US" sz="2800" dirty="0" smtClean="0"/>
              <a:t>Look at trends</a:t>
            </a:r>
          </a:p>
          <a:p>
            <a:pPr marL="285750" indent="-285750">
              <a:buFont typeface="Wingdings" pitchFamily="2" charset="2"/>
              <a:buChar char="Ø"/>
            </a:pPr>
            <a:r>
              <a:rPr lang="en-US" sz="2800" dirty="0" smtClean="0"/>
              <a:t>Know your patient’s baseline</a:t>
            </a:r>
          </a:p>
          <a:p>
            <a:pPr marL="285750" indent="-285750">
              <a:buFont typeface="Wingdings" pitchFamily="2" charset="2"/>
              <a:buChar char="Ø"/>
            </a:pPr>
            <a:r>
              <a:rPr lang="en-US" sz="2800" dirty="0"/>
              <a:t>R</a:t>
            </a:r>
            <a:r>
              <a:rPr lang="en-US" sz="2800" dirty="0" smtClean="0"/>
              <a:t>egular pupil check</a:t>
            </a:r>
            <a:endParaRPr lang="en-US" sz="2800" dirty="0"/>
          </a:p>
        </p:txBody>
      </p:sp>
    </p:spTree>
    <p:extLst>
      <p:ext uri="{BB962C8B-B14F-4D97-AF65-F5344CB8AC3E}">
        <p14:creationId xmlns:p14="http://schemas.microsoft.com/office/powerpoint/2010/main" val="402644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a:xfrm>
            <a:off x="457200" y="533400"/>
            <a:ext cx="8229600" cy="1066800"/>
          </a:xfrm>
        </p:spPr>
        <p:txBody>
          <a:bodyPr/>
          <a:lstStyle/>
          <a:p>
            <a:r>
              <a:rPr lang="en-US" dirty="0"/>
              <a:t>Spinal Cord Injury</a:t>
            </a:r>
          </a:p>
        </p:txBody>
      </p:sp>
      <p:sp>
        <p:nvSpPr>
          <p:cNvPr id="366595" name="Rectangle 3"/>
          <p:cNvSpPr>
            <a:spLocks noGrp="1" noChangeArrowheads="1"/>
          </p:cNvSpPr>
          <p:nvPr>
            <p:ph idx="1"/>
          </p:nvPr>
        </p:nvSpPr>
        <p:spPr>
          <a:xfrm>
            <a:off x="533400" y="1600200"/>
            <a:ext cx="7772400" cy="4114800"/>
          </a:xfrm>
        </p:spPr>
        <p:txBody>
          <a:bodyPr>
            <a:noAutofit/>
          </a:bodyPr>
          <a:lstStyle/>
          <a:p>
            <a:r>
              <a:rPr lang="en-US" dirty="0">
                <a:solidFill>
                  <a:schemeClr val="tx2"/>
                </a:solidFill>
              </a:rPr>
              <a:t>Primary:</a:t>
            </a:r>
            <a:r>
              <a:rPr lang="en-US" dirty="0"/>
              <a:t>  </a:t>
            </a:r>
          </a:p>
          <a:p>
            <a:pPr lvl="1"/>
            <a:r>
              <a:rPr lang="en-US" sz="2800" dirty="0"/>
              <a:t>direct blow, blunt or penetrating forces</a:t>
            </a:r>
          </a:p>
          <a:p>
            <a:r>
              <a:rPr lang="en-US" dirty="0">
                <a:solidFill>
                  <a:schemeClr val="tx2"/>
                </a:solidFill>
              </a:rPr>
              <a:t>Secondary:</a:t>
            </a:r>
            <a:r>
              <a:rPr lang="en-US" dirty="0"/>
              <a:t> </a:t>
            </a:r>
          </a:p>
          <a:p>
            <a:pPr lvl="1"/>
            <a:r>
              <a:rPr lang="en-US" sz="2800" dirty="0"/>
              <a:t>as a consequence of vascular changes</a:t>
            </a:r>
          </a:p>
          <a:p>
            <a:pPr lvl="1"/>
            <a:r>
              <a:rPr lang="en-US" sz="2800" dirty="0"/>
              <a:t>derangement of gray and white matter, which decreases oxygen tension and disrupts vasomotor tone and </a:t>
            </a:r>
            <a:r>
              <a:rPr lang="en-US" sz="2800" dirty="0" smtClean="0"/>
              <a:t>auto-regulation</a:t>
            </a:r>
            <a:endParaRPr lang="en-US" sz="2800" dirty="0"/>
          </a:p>
          <a:p>
            <a:r>
              <a:rPr lang="en-US" dirty="0">
                <a:solidFill>
                  <a:schemeClr val="tx2"/>
                </a:solidFill>
              </a:rPr>
              <a:t>complete or incomplete</a:t>
            </a:r>
          </a:p>
        </p:txBody>
      </p:sp>
      <p:sp>
        <p:nvSpPr>
          <p:cNvPr id="2" name="Footer Placeholder 1"/>
          <p:cNvSpPr>
            <a:spLocks noGrp="1"/>
          </p:cNvSpPr>
          <p:nvPr>
            <p:ph type="ftr" sz="quarter" idx="11"/>
          </p:nvPr>
        </p:nvSpPr>
        <p:spPr>
          <a:xfrm>
            <a:off x="5257800" y="612648"/>
            <a:ext cx="35814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457200" y="457200"/>
            <a:ext cx="8229600" cy="1066800"/>
          </a:xfrm>
        </p:spPr>
        <p:txBody>
          <a:bodyPr/>
          <a:lstStyle/>
          <a:p>
            <a:r>
              <a:rPr lang="en-US" dirty="0"/>
              <a:t>Spinal Cord Injury</a:t>
            </a:r>
          </a:p>
        </p:txBody>
      </p:sp>
      <p:sp>
        <p:nvSpPr>
          <p:cNvPr id="367619" name="Rectangle 3"/>
          <p:cNvSpPr>
            <a:spLocks noGrp="1" noChangeArrowheads="1"/>
          </p:cNvSpPr>
          <p:nvPr>
            <p:ph idx="1"/>
          </p:nvPr>
        </p:nvSpPr>
        <p:spPr>
          <a:xfrm>
            <a:off x="533400" y="1524000"/>
            <a:ext cx="7772400" cy="4114800"/>
          </a:xfrm>
        </p:spPr>
        <p:txBody>
          <a:bodyPr>
            <a:noAutofit/>
          </a:bodyPr>
          <a:lstStyle/>
          <a:p>
            <a:r>
              <a:rPr lang="en-US" sz="3200" dirty="0"/>
              <a:t>S/S related to location of injury </a:t>
            </a:r>
          </a:p>
          <a:p>
            <a:pPr lvl="1"/>
            <a:r>
              <a:rPr lang="en-US" sz="3200" dirty="0"/>
              <a:t>C spine injury: </a:t>
            </a:r>
            <a:r>
              <a:rPr lang="en-US" sz="3200" dirty="0" err="1"/>
              <a:t>pulm</a:t>
            </a:r>
            <a:r>
              <a:rPr lang="en-US" sz="3200" dirty="0"/>
              <a:t>. and resp. problems</a:t>
            </a:r>
          </a:p>
          <a:p>
            <a:pPr lvl="1"/>
            <a:r>
              <a:rPr lang="en-US" sz="3200" dirty="0"/>
              <a:t>T1 -4: loss of sympathetic tone</a:t>
            </a:r>
          </a:p>
          <a:p>
            <a:pPr lvl="1"/>
            <a:endParaRPr lang="en-US" sz="3200" dirty="0"/>
          </a:p>
          <a:p>
            <a:r>
              <a:rPr lang="en-US" sz="3200" dirty="0"/>
              <a:t>low thoracic: loss of </a:t>
            </a:r>
            <a:r>
              <a:rPr lang="en-US" sz="3200" dirty="0" smtClean="0"/>
              <a:t>abd. </a:t>
            </a:r>
            <a:r>
              <a:rPr lang="en-US" sz="3200" dirty="0"/>
              <a:t>muscle function, gastric distention, loss of resp. reserves</a:t>
            </a:r>
          </a:p>
          <a:p>
            <a:pPr lvl="1"/>
            <a:r>
              <a:rPr lang="en-US" sz="3200" dirty="0" err="1"/>
              <a:t>lumbosacral</a:t>
            </a:r>
            <a:r>
              <a:rPr lang="en-US" sz="3200" dirty="0"/>
              <a:t>: loss of  temp. regulation, bowel and bladder function</a:t>
            </a:r>
          </a:p>
        </p:txBody>
      </p:sp>
      <p:sp>
        <p:nvSpPr>
          <p:cNvPr id="2" name="Footer Placeholder 1"/>
          <p:cNvSpPr>
            <a:spLocks noGrp="1"/>
          </p:cNvSpPr>
          <p:nvPr>
            <p:ph type="ftr" sz="quarter" idx="11"/>
          </p:nvPr>
        </p:nvSpPr>
        <p:spPr>
          <a:xfrm>
            <a:off x="5257800" y="612648"/>
            <a:ext cx="3200400" cy="457200"/>
          </a:xfrm>
        </p:spPr>
        <p:txBody>
          <a:bodyPr/>
          <a:lstStyle/>
          <a:p>
            <a:r>
              <a:rPr lang="en-US" smtClean="0"/>
              <a:t>City Wide ED Orientation, June 2015</a:t>
            </a:r>
            <a:endParaRPr lang="en-CA"/>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Spinal Cord Injury</a:t>
            </a:r>
            <a:endParaRPr lang="en-US" dirty="0"/>
          </a:p>
        </p:txBody>
      </p:sp>
      <p:sp>
        <p:nvSpPr>
          <p:cNvPr id="3" name="Text Placeholder 2"/>
          <p:cNvSpPr>
            <a:spLocks noGrp="1"/>
          </p:cNvSpPr>
          <p:nvPr>
            <p:ph type="body" idx="1"/>
          </p:nvPr>
        </p:nvSpPr>
        <p:spPr/>
        <p:txBody>
          <a:bodyPr/>
          <a:lstStyle/>
          <a:p>
            <a:r>
              <a:rPr lang="en-US" sz="2800" dirty="0" smtClean="0"/>
              <a:t>Neurogenic Shock</a:t>
            </a:r>
            <a:endParaRPr lang="en-US" sz="2800" dirty="0"/>
          </a:p>
        </p:txBody>
      </p:sp>
      <p:sp>
        <p:nvSpPr>
          <p:cNvPr id="4" name="Text Placeholder 3"/>
          <p:cNvSpPr>
            <a:spLocks noGrp="1"/>
          </p:cNvSpPr>
          <p:nvPr>
            <p:ph type="body" sz="half" idx="3"/>
          </p:nvPr>
        </p:nvSpPr>
        <p:spPr/>
        <p:txBody>
          <a:bodyPr/>
          <a:lstStyle/>
          <a:p>
            <a:r>
              <a:rPr lang="en-US" sz="2800" dirty="0" smtClean="0"/>
              <a:t>Spinal Shock</a:t>
            </a:r>
            <a:endParaRPr lang="en-US" sz="2800" dirty="0"/>
          </a:p>
        </p:txBody>
      </p:sp>
      <p:sp>
        <p:nvSpPr>
          <p:cNvPr id="5" name="Content Placeholder 4"/>
          <p:cNvSpPr>
            <a:spLocks noGrp="1"/>
          </p:cNvSpPr>
          <p:nvPr>
            <p:ph sz="quarter" idx="2"/>
          </p:nvPr>
        </p:nvSpPr>
        <p:spPr>
          <a:xfrm>
            <a:off x="152400" y="2743200"/>
            <a:ext cx="4267200" cy="3810000"/>
          </a:xfrm>
        </p:spPr>
        <p:txBody>
          <a:bodyPr>
            <a:normAutofit fontScale="92500"/>
          </a:bodyPr>
          <a:lstStyle/>
          <a:p>
            <a:r>
              <a:rPr lang="en-US" sz="2400" dirty="0"/>
              <a:t>usually with injury above T6</a:t>
            </a:r>
          </a:p>
          <a:p>
            <a:r>
              <a:rPr lang="en-US" sz="2400" dirty="0" smtClean="0"/>
              <a:t>temp. </a:t>
            </a:r>
            <a:r>
              <a:rPr lang="en-US" sz="2400" b="1" dirty="0" smtClean="0"/>
              <a:t>sympathetic </a:t>
            </a:r>
            <a:r>
              <a:rPr lang="en-US" sz="2400" dirty="0"/>
              <a:t>disruption cause flaccid paralysis, loss of sphincter tone, bradycardia and </a:t>
            </a:r>
            <a:r>
              <a:rPr lang="en-US" sz="2400" dirty="0" smtClean="0"/>
              <a:t>hypotension (blood volume is normal)</a:t>
            </a:r>
            <a:endParaRPr lang="en-US" sz="2400" dirty="0"/>
          </a:p>
          <a:p>
            <a:r>
              <a:rPr lang="en-US" sz="2400" dirty="0"/>
              <a:t>cool, dry skin, bounding peripheral </a:t>
            </a:r>
            <a:r>
              <a:rPr lang="en-US" sz="2400" dirty="0" smtClean="0"/>
              <a:t>pulses</a:t>
            </a:r>
          </a:p>
          <a:p>
            <a:r>
              <a:rPr lang="en-US" sz="2400" dirty="0" smtClean="0"/>
              <a:t>no sweating below injury level</a:t>
            </a:r>
            <a:endParaRPr lang="en-US" sz="2400" dirty="0"/>
          </a:p>
          <a:p>
            <a:endParaRPr lang="en-US" dirty="0"/>
          </a:p>
          <a:p>
            <a:endParaRPr lang="en-US" dirty="0"/>
          </a:p>
        </p:txBody>
      </p:sp>
      <p:sp>
        <p:nvSpPr>
          <p:cNvPr id="6" name="Content Placeholder 5"/>
          <p:cNvSpPr>
            <a:spLocks noGrp="1"/>
          </p:cNvSpPr>
          <p:nvPr>
            <p:ph sz="quarter" idx="4"/>
          </p:nvPr>
        </p:nvSpPr>
        <p:spPr/>
        <p:txBody>
          <a:bodyPr>
            <a:noAutofit/>
          </a:bodyPr>
          <a:lstStyle/>
          <a:p>
            <a:r>
              <a:rPr lang="en-US" sz="2400" dirty="0"/>
              <a:t>temporary loss of all reflexes, flaccid paralysis, and areflexia</a:t>
            </a:r>
          </a:p>
          <a:p>
            <a:endParaRPr lang="en-US" sz="2400" dirty="0"/>
          </a:p>
          <a:p>
            <a:r>
              <a:rPr lang="en-US" sz="2400" dirty="0"/>
              <a:t>intensity and duration are determined by the level of injury</a:t>
            </a:r>
          </a:p>
          <a:p>
            <a:endParaRPr lang="en-US" sz="2400" dirty="0"/>
          </a:p>
          <a:p>
            <a:r>
              <a:rPr lang="en-US" sz="2400" dirty="0"/>
              <a:t>Usually resolves in 24 hours</a:t>
            </a:r>
          </a:p>
          <a:p>
            <a:pPr marL="109728" indent="0">
              <a:buNone/>
            </a:pPr>
            <a:endParaRPr lang="en-US" sz="2400" dirty="0"/>
          </a:p>
        </p:txBody>
      </p:sp>
      <p:sp>
        <p:nvSpPr>
          <p:cNvPr id="7" name="Footer Placeholder 6"/>
          <p:cNvSpPr>
            <a:spLocks noGrp="1"/>
          </p:cNvSpPr>
          <p:nvPr>
            <p:ph type="ftr" sz="quarter" idx="12"/>
          </p:nvPr>
        </p:nvSpPr>
        <p:spPr/>
        <p:txBody>
          <a:bodyPr/>
          <a:lstStyle/>
          <a:p>
            <a:r>
              <a:rPr lang="en-US" smtClean="0"/>
              <a:t>City Wide ED Orientation, June 2015</a:t>
            </a:r>
            <a:endParaRPr lang="en-CA"/>
          </a:p>
        </p:txBody>
      </p:sp>
    </p:spTree>
    <p:extLst>
      <p:ext uri="{BB962C8B-B14F-4D97-AF65-F5344CB8AC3E}">
        <p14:creationId xmlns:p14="http://schemas.microsoft.com/office/powerpoint/2010/main" val="148077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en-US"/>
              <a:t>SCIWORA</a:t>
            </a:r>
          </a:p>
        </p:txBody>
      </p:sp>
      <p:sp>
        <p:nvSpPr>
          <p:cNvPr id="371715" name="Rectangle 3"/>
          <p:cNvSpPr>
            <a:spLocks noGrp="1" noChangeArrowheads="1"/>
          </p:cNvSpPr>
          <p:nvPr>
            <p:ph idx="1"/>
          </p:nvPr>
        </p:nvSpPr>
        <p:spPr>
          <a:xfrm>
            <a:off x="228600" y="685800"/>
            <a:ext cx="8229600" cy="5064125"/>
          </a:xfrm>
        </p:spPr>
        <p:txBody>
          <a:bodyPr>
            <a:normAutofit fontScale="85000" lnSpcReduction="10000"/>
          </a:bodyPr>
          <a:lstStyle/>
          <a:p>
            <a:pPr algn="ctr">
              <a:buFont typeface="Wingdings" pitchFamily="2" charset="2"/>
              <a:buNone/>
            </a:pPr>
            <a:endParaRPr lang="en-US" dirty="0" smtClean="0"/>
          </a:p>
          <a:p>
            <a:pPr algn="ctr">
              <a:buFont typeface="Wingdings" pitchFamily="2" charset="2"/>
              <a:buNone/>
            </a:pPr>
            <a:endParaRPr lang="en-US" dirty="0" smtClean="0"/>
          </a:p>
          <a:p>
            <a:pPr algn="ctr">
              <a:buFont typeface="Wingdings" pitchFamily="2" charset="2"/>
              <a:buNone/>
            </a:pPr>
            <a:endParaRPr lang="en-US" dirty="0"/>
          </a:p>
          <a:p>
            <a:pPr algn="ctr">
              <a:buFont typeface="Wingdings" pitchFamily="2" charset="2"/>
              <a:buNone/>
            </a:pPr>
            <a:endParaRPr lang="en-US" dirty="0"/>
          </a:p>
          <a:p>
            <a:pPr algn="ctr">
              <a:buFont typeface="Wingdings" pitchFamily="2" charset="2"/>
              <a:buNone/>
            </a:pPr>
            <a:r>
              <a:rPr lang="en-US" sz="3000" dirty="0" smtClean="0"/>
              <a:t>Spinal </a:t>
            </a:r>
            <a:r>
              <a:rPr lang="en-US" sz="3000" dirty="0"/>
              <a:t>Cord Injury without Radiological Abnormality</a:t>
            </a:r>
          </a:p>
          <a:p>
            <a:pPr algn="ctr">
              <a:buFont typeface="Wingdings" pitchFamily="2" charset="2"/>
              <a:buNone/>
            </a:pPr>
            <a:endParaRPr lang="en-US" sz="3000" dirty="0"/>
          </a:p>
          <a:p>
            <a:pPr lvl="1"/>
            <a:r>
              <a:rPr lang="en-US" sz="3000" dirty="0"/>
              <a:t>More common in children because neck ligaments are more laxity (forgiving)</a:t>
            </a:r>
          </a:p>
          <a:p>
            <a:pPr lvl="1"/>
            <a:r>
              <a:rPr lang="en-US" sz="3000" dirty="0" smtClean="0"/>
              <a:t>Most common at cervical level</a:t>
            </a:r>
          </a:p>
          <a:p>
            <a:pPr lvl="1"/>
            <a:r>
              <a:rPr lang="en-US" sz="3000" dirty="0" smtClean="0"/>
              <a:t>Child </a:t>
            </a:r>
            <a:r>
              <a:rPr lang="en-US" sz="3000" dirty="0"/>
              <a:t>will have neurological deficits but no radiologic evidence</a:t>
            </a:r>
          </a:p>
          <a:p>
            <a:pPr lvl="1"/>
            <a:r>
              <a:rPr lang="en-US" sz="3000" dirty="0" smtClean="0"/>
              <a:t>Associated with Hyperextension, </a:t>
            </a:r>
            <a:r>
              <a:rPr lang="en-US" sz="3000" dirty="0" err="1" smtClean="0"/>
              <a:t>hyperflexion</a:t>
            </a:r>
            <a:r>
              <a:rPr lang="en-US" sz="3000" dirty="0" smtClean="0"/>
              <a:t>, </a:t>
            </a:r>
          </a:p>
          <a:p>
            <a:pPr marL="411480" lvl="1" indent="0">
              <a:buNone/>
            </a:pPr>
            <a:r>
              <a:rPr lang="en-US" sz="3000" dirty="0" smtClean="0"/>
              <a:t>   distraction, spinal cord infarction</a:t>
            </a:r>
            <a:endParaRPr lang="en-US" sz="3000" dirty="0"/>
          </a:p>
        </p:txBody>
      </p:sp>
      <p:sp>
        <p:nvSpPr>
          <p:cNvPr id="2" name="Footer Placeholder 1"/>
          <p:cNvSpPr>
            <a:spLocks noGrp="1"/>
          </p:cNvSpPr>
          <p:nvPr>
            <p:ph type="ftr" sz="quarter" idx="11"/>
          </p:nvPr>
        </p:nvSpPr>
        <p:spPr>
          <a:xfrm>
            <a:off x="7010400" y="685800"/>
            <a:ext cx="2133600" cy="457200"/>
          </a:xfrm>
        </p:spPr>
        <p:txBody>
          <a:bodyPr/>
          <a:lstStyle/>
          <a:p>
            <a:r>
              <a:rPr lang="en-US" smtClean="0"/>
              <a:t>City Wide ED Orientation, June 2015</a:t>
            </a:r>
            <a:endParaRPr lang="en-CA" dirty="0"/>
          </a:p>
        </p:txBody>
      </p:sp>
      <p:sp>
        <p:nvSpPr>
          <p:cNvPr id="3" name="TextBox 2"/>
          <p:cNvSpPr txBox="1"/>
          <p:nvPr/>
        </p:nvSpPr>
        <p:spPr>
          <a:xfrm>
            <a:off x="7940850" y="6525399"/>
            <a:ext cx="1203150" cy="276999"/>
          </a:xfrm>
          <a:prstGeom prst="rect">
            <a:avLst/>
          </a:prstGeom>
          <a:noFill/>
        </p:spPr>
        <p:txBody>
          <a:bodyPr wrap="none" rtlCol="0">
            <a:spAutoFit/>
          </a:bodyPr>
          <a:lstStyle/>
          <a:p>
            <a:r>
              <a:rPr lang="en-US" sz="1200" dirty="0" err="1" smtClean="0"/>
              <a:t>Caviness</a:t>
            </a:r>
            <a:r>
              <a:rPr lang="en-US" sz="1200" dirty="0" smtClean="0"/>
              <a:t>, 2013</a:t>
            </a:r>
            <a:endParaRPr lang="en-US" sz="12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457200" y="533400"/>
            <a:ext cx="8229600" cy="1066800"/>
          </a:xfrm>
        </p:spPr>
        <p:txBody>
          <a:bodyPr/>
          <a:lstStyle/>
          <a:p>
            <a:r>
              <a:rPr lang="en-US" dirty="0" err="1"/>
              <a:t>Cauda</a:t>
            </a:r>
            <a:r>
              <a:rPr lang="en-US" dirty="0"/>
              <a:t> </a:t>
            </a:r>
            <a:r>
              <a:rPr lang="en-US" dirty="0" err="1"/>
              <a:t>Equina</a:t>
            </a:r>
            <a:r>
              <a:rPr lang="en-US" dirty="0"/>
              <a:t> Syndrome</a:t>
            </a:r>
            <a:endParaRPr lang="en-CA" dirty="0"/>
          </a:p>
        </p:txBody>
      </p:sp>
      <p:sp>
        <p:nvSpPr>
          <p:cNvPr id="374787" name="Rectangle 3"/>
          <p:cNvSpPr>
            <a:spLocks noGrp="1" noChangeArrowheads="1"/>
          </p:cNvSpPr>
          <p:nvPr>
            <p:ph idx="1"/>
          </p:nvPr>
        </p:nvSpPr>
        <p:spPr>
          <a:xfrm>
            <a:off x="16042" y="1981200"/>
            <a:ext cx="8458200" cy="5029200"/>
          </a:xfrm>
        </p:spPr>
        <p:txBody>
          <a:bodyPr/>
          <a:lstStyle/>
          <a:p>
            <a:pPr>
              <a:lnSpc>
                <a:spcPct val="90000"/>
              </a:lnSpc>
              <a:buFont typeface="Wingdings" pitchFamily="2" charset="2"/>
              <a:buChar char="Ø"/>
            </a:pPr>
            <a:r>
              <a:rPr lang="en-US" sz="2800" dirty="0"/>
              <a:t>results from mechanical compression of any of the </a:t>
            </a:r>
            <a:r>
              <a:rPr lang="en-US" sz="2800" dirty="0" err="1"/>
              <a:t>cauda</a:t>
            </a:r>
            <a:r>
              <a:rPr lang="en-US" sz="2800" dirty="0"/>
              <a:t> </a:t>
            </a:r>
            <a:r>
              <a:rPr lang="en-US" sz="2800" dirty="0" err="1"/>
              <a:t>equina</a:t>
            </a:r>
            <a:r>
              <a:rPr lang="en-US" sz="2800" dirty="0"/>
              <a:t> nerve roots </a:t>
            </a:r>
            <a:endParaRPr lang="en-US" sz="2800" dirty="0" smtClean="0"/>
          </a:p>
          <a:p>
            <a:pPr marL="109728" indent="0">
              <a:lnSpc>
                <a:spcPct val="90000"/>
              </a:lnSpc>
              <a:buNone/>
            </a:pPr>
            <a:endParaRPr lang="en-US" sz="2800" dirty="0"/>
          </a:p>
          <a:p>
            <a:pPr>
              <a:lnSpc>
                <a:spcPct val="90000"/>
              </a:lnSpc>
              <a:buFont typeface="Wingdings" pitchFamily="2" charset="2"/>
              <a:buChar char="Ø"/>
            </a:pPr>
            <a:r>
              <a:rPr lang="en-US" dirty="0" smtClean="0"/>
              <a:t>Causes: Herniated </a:t>
            </a:r>
            <a:r>
              <a:rPr lang="en-US" dirty="0"/>
              <a:t>lumbar discs</a:t>
            </a:r>
            <a:r>
              <a:rPr lang="en-US" dirty="0" smtClean="0"/>
              <a:t>, spinal </a:t>
            </a:r>
            <a:r>
              <a:rPr lang="en-US" dirty="0"/>
              <a:t>stenosis, presence of bony fragments, tumors, hematoma</a:t>
            </a:r>
          </a:p>
          <a:p>
            <a:pPr lvl="1">
              <a:lnSpc>
                <a:spcPct val="90000"/>
              </a:lnSpc>
              <a:buFont typeface="Wingdings" pitchFamily="2" charset="2"/>
              <a:buChar char="Ø"/>
            </a:pPr>
            <a:endParaRPr lang="en-US" sz="1400" dirty="0"/>
          </a:p>
          <a:p>
            <a:pPr>
              <a:lnSpc>
                <a:spcPct val="90000"/>
              </a:lnSpc>
              <a:buFont typeface="Wingdings" pitchFamily="2" charset="2"/>
              <a:buChar char="Ø"/>
            </a:pPr>
            <a:r>
              <a:rPr lang="en-US" sz="2800" dirty="0" smtClean="0"/>
              <a:t>these </a:t>
            </a:r>
            <a:r>
              <a:rPr lang="en-US" sz="2800" dirty="0"/>
              <a:t>nerve roots control voluntary and involuntary actions of the bowel, bladder, and sexual function</a:t>
            </a:r>
          </a:p>
          <a:p>
            <a:pPr>
              <a:lnSpc>
                <a:spcPct val="90000"/>
              </a:lnSpc>
              <a:buFont typeface="Wingdings" pitchFamily="2" charset="2"/>
              <a:buChar char="Ø"/>
            </a:pPr>
            <a:endParaRPr lang="en-CA" sz="2800" dirty="0"/>
          </a:p>
        </p:txBody>
      </p:sp>
      <p:sp>
        <p:nvSpPr>
          <p:cNvPr id="2" name="Footer Placeholder 1"/>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457200" y="609600"/>
            <a:ext cx="8229600" cy="1066800"/>
          </a:xfrm>
        </p:spPr>
        <p:txBody>
          <a:bodyPr/>
          <a:lstStyle/>
          <a:p>
            <a:r>
              <a:rPr lang="en-US"/>
              <a:t>Cauda Equina Syndrome</a:t>
            </a:r>
            <a:endParaRPr lang="en-CA"/>
          </a:p>
        </p:txBody>
      </p:sp>
      <p:sp>
        <p:nvSpPr>
          <p:cNvPr id="375811" name="Rectangle 3"/>
          <p:cNvSpPr>
            <a:spLocks noGrp="1" noChangeArrowheads="1"/>
          </p:cNvSpPr>
          <p:nvPr>
            <p:ph idx="1"/>
          </p:nvPr>
        </p:nvSpPr>
        <p:spPr>
          <a:xfrm>
            <a:off x="152400" y="1600200"/>
            <a:ext cx="8534400" cy="5410200"/>
          </a:xfrm>
        </p:spPr>
        <p:txBody>
          <a:bodyPr/>
          <a:lstStyle/>
          <a:p>
            <a:r>
              <a:rPr lang="en-US" sz="2800" dirty="0"/>
              <a:t>S/S: </a:t>
            </a:r>
          </a:p>
          <a:p>
            <a:pPr lvl="1"/>
            <a:r>
              <a:rPr lang="en-US" sz="3200" dirty="0"/>
              <a:t>symptoms can present suddenly or progress over time</a:t>
            </a:r>
          </a:p>
          <a:p>
            <a:pPr lvl="1"/>
            <a:r>
              <a:rPr lang="en-US" sz="3200" dirty="0"/>
              <a:t>motor and sensory abnormalities depending on level and severity of compression</a:t>
            </a:r>
          </a:p>
          <a:p>
            <a:pPr lvl="1"/>
            <a:r>
              <a:rPr lang="en-US" sz="3200" dirty="0"/>
              <a:t>back </a:t>
            </a:r>
            <a:r>
              <a:rPr lang="en-US" sz="3200" dirty="0" smtClean="0"/>
              <a:t>pain</a:t>
            </a:r>
            <a:endParaRPr lang="en-US" sz="3200" dirty="0"/>
          </a:p>
          <a:p>
            <a:pPr lvl="1"/>
            <a:r>
              <a:rPr lang="en-US" sz="3200" dirty="0" smtClean="0"/>
              <a:t>bowel/bladder incontinence or retention</a:t>
            </a:r>
            <a:endParaRPr lang="en-US" sz="3200" dirty="0"/>
          </a:p>
          <a:p>
            <a:pPr marL="411480" lvl="1" indent="0">
              <a:buNone/>
            </a:pPr>
            <a:endParaRPr lang="en-US" sz="3200" dirty="0"/>
          </a:p>
          <a:p>
            <a:pPr lvl="2"/>
            <a:endParaRPr lang="en-CA" sz="2000" dirty="0"/>
          </a:p>
        </p:txBody>
      </p:sp>
      <p:sp>
        <p:nvSpPr>
          <p:cNvPr id="2" name="Footer Placeholder 1"/>
          <p:cNvSpPr>
            <a:spLocks noGrp="1"/>
          </p:cNvSpPr>
          <p:nvPr>
            <p:ph type="ftr" sz="quarter" idx="11"/>
          </p:nvPr>
        </p:nvSpPr>
        <p:spPr>
          <a:xfrm>
            <a:off x="6629400" y="609600"/>
            <a:ext cx="25146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t>Cauda Equina Syndrome</a:t>
            </a:r>
            <a:endParaRPr lang="en-CA"/>
          </a:p>
        </p:txBody>
      </p:sp>
      <p:sp>
        <p:nvSpPr>
          <p:cNvPr id="376835" name="Rectangle 3"/>
          <p:cNvSpPr>
            <a:spLocks noGrp="1" noChangeArrowheads="1"/>
          </p:cNvSpPr>
          <p:nvPr>
            <p:ph idx="1"/>
          </p:nvPr>
        </p:nvSpPr>
        <p:spPr/>
        <p:txBody>
          <a:bodyPr/>
          <a:lstStyle/>
          <a:p>
            <a:pPr>
              <a:buFont typeface="Wingdings" pitchFamily="2" charset="2"/>
              <a:buNone/>
            </a:pPr>
            <a:r>
              <a:rPr lang="en-US" sz="4000" dirty="0"/>
              <a:t>Treatment</a:t>
            </a:r>
          </a:p>
          <a:p>
            <a:pPr marL="109728" indent="0">
              <a:buNone/>
            </a:pPr>
            <a:endParaRPr lang="en-US" sz="4000" dirty="0"/>
          </a:p>
          <a:p>
            <a:pPr lvl="1"/>
            <a:r>
              <a:rPr lang="en-US" sz="2800" dirty="0"/>
              <a:t>steroids, treat acute symptoms</a:t>
            </a:r>
          </a:p>
          <a:p>
            <a:pPr lvl="1"/>
            <a:r>
              <a:rPr lang="en-US" sz="2800" dirty="0"/>
              <a:t>prompt correction of compression with surgery i.e. surgical laminectomy and </a:t>
            </a:r>
            <a:r>
              <a:rPr lang="en-US" sz="2800" dirty="0" smtClean="0"/>
              <a:t>discectomy</a:t>
            </a:r>
          </a:p>
          <a:p>
            <a:pPr lvl="1"/>
            <a:r>
              <a:rPr lang="en-US" sz="2800" dirty="0" smtClean="0"/>
              <a:t>urgent decompression is critical for full recovery</a:t>
            </a:r>
            <a:endParaRPr lang="en-CA" sz="2800" dirty="0"/>
          </a:p>
        </p:txBody>
      </p:sp>
      <p:sp>
        <p:nvSpPr>
          <p:cNvPr id="2" name="Footer Placeholder 1"/>
          <p:cNvSpPr>
            <a:spLocks noGrp="1"/>
          </p:cNvSpPr>
          <p:nvPr>
            <p:ph type="ftr" sz="quarter" idx="11"/>
          </p:nvPr>
        </p:nvSpPr>
        <p:spPr>
          <a:xfrm>
            <a:off x="6324600" y="609600"/>
            <a:ext cx="2819400" cy="457200"/>
          </a:xfrm>
        </p:spPr>
        <p:txBody>
          <a:bodyPr/>
          <a:lstStyle/>
          <a:p>
            <a:r>
              <a:rPr lang="en-US" smtClean="0"/>
              <a:t>City Wide ED Orientation, June 2015</a:t>
            </a:r>
            <a:endParaRPr lang="en-CA"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&amp; Monitoring</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
        <p:nvSpPr>
          <p:cNvPr id="4" name="TextBox 3"/>
          <p:cNvSpPr txBox="1"/>
          <p:nvPr/>
        </p:nvSpPr>
        <p:spPr>
          <a:xfrm>
            <a:off x="457200" y="2133600"/>
            <a:ext cx="4894289" cy="954107"/>
          </a:xfrm>
          <a:prstGeom prst="rect">
            <a:avLst/>
          </a:prstGeom>
          <a:noFill/>
        </p:spPr>
        <p:txBody>
          <a:bodyPr wrap="none" rtlCol="0">
            <a:spAutoFit/>
          </a:bodyPr>
          <a:lstStyle/>
          <a:p>
            <a:r>
              <a:rPr lang="en-US" sz="2800" b="1" dirty="0" smtClean="0"/>
              <a:t>Spinal Cord testing sheets</a:t>
            </a:r>
          </a:p>
          <a:p>
            <a:r>
              <a:rPr lang="en-US" sz="2800" b="1" dirty="0" smtClean="0"/>
              <a:t>Neuro checks</a:t>
            </a:r>
            <a:endParaRPr lang="en-US" sz="2800" b="1" dirty="0"/>
          </a:p>
        </p:txBody>
      </p:sp>
      <p:sp>
        <p:nvSpPr>
          <p:cNvPr id="5" name="TextBox 4"/>
          <p:cNvSpPr txBox="1"/>
          <p:nvPr/>
        </p:nvSpPr>
        <p:spPr>
          <a:xfrm>
            <a:off x="457200" y="3657600"/>
            <a:ext cx="8077200" cy="3108543"/>
          </a:xfrm>
          <a:prstGeom prst="rect">
            <a:avLst/>
          </a:prstGeom>
          <a:noFill/>
        </p:spPr>
        <p:txBody>
          <a:bodyPr wrap="square" rtlCol="0">
            <a:spAutoFit/>
          </a:bodyPr>
          <a:lstStyle/>
          <a:p>
            <a:pPr marL="457200" indent="-457200">
              <a:buFont typeface="Wingdings" pitchFamily="2" charset="2"/>
              <a:buChar char="Ø"/>
            </a:pPr>
            <a:r>
              <a:rPr lang="en-US" sz="2800" dirty="0" smtClean="0"/>
              <a:t>Complete as ordered or q4h on stable patients</a:t>
            </a:r>
          </a:p>
          <a:p>
            <a:pPr marL="457200" indent="-457200">
              <a:buFont typeface="Wingdings" pitchFamily="2" charset="2"/>
              <a:buChar char="Ø"/>
            </a:pPr>
            <a:r>
              <a:rPr lang="en-US" sz="2800" dirty="0" smtClean="0"/>
              <a:t>More frequently on unstable patients: q15-60 minutes</a:t>
            </a:r>
          </a:p>
          <a:p>
            <a:pPr marL="457200" indent="-457200">
              <a:buFont typeface="Wingdings" pitchFamily="2" charset="2"/>
              <a:buChar char="Ø"/>
            </a:pPr>
            <a:r>
              <a:rPr lang="en-US" sz="2800" dirty="0" smtClean="0"/>
              <a:t>Look for trends</a:t>
            </a:r>
          </a:p>
          <a:p>
            <a:pPr marL="457200" indent="-457200">
              <a:buFont typeface="Wingdings" pitchFamily="2" charset="2"/>
              <a:buChar char="Ø"/>
            </a:pPr>
            <a:r>
              <a:rPr lang="en-US" sz="2800" dirty="0" smtClean="0"/>
              <a:t>Know your patient’s baseline</a:t>
            </a:r>
          </a:p>
          <a:p>
            <a:pPr marL="457200" indent="-457200">
              <a:buFont typeface="Wingdings" pitchFamily="2" charset="2"/>
              <a:buChar char="Ø"/>
            </a:pPr>
            <a:r>
              <a:rPr lang="en-US" sz="2800" dirty="0" smtClean="0"/>
              <a:t>You could be surprised what you discover!</a:t>
            </a:r>
          </a:p>
          <a:p>
            <a:endParaRPr lang="en-US" sz="2800" dirty="0"/>
          </a:p>
        </p:txBody>
      </p:sp>
    </p:spTree>
    <p:extLst>
      <p:ext uri="{BB962C8B-B14F-4D97-AF65-F5344CB8AC3E}">
        <p14:creationId xmlns:p14="http://schemas.microsoft.com/office/powerpoint/2010/main" val="10113622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8229600" cy="1069848"/>
          </a:xfrm>
        </p:spPr>
        <p:txBody>
          <a:bodyPr>
            <a:normAutofit fontScale="90000"/>
          </a:bodyPr>
          <a:lstStyle/>
          <a:p>
            <a:r>
              <a:rPr lang="en-US" dirty="0" smtClean="0"/>
              <a:t>Initial Documentation: Required for</a:t>
            </a:r>
            <a:br>
              <a:rPr lang="en-US" dirty="0" smtClean="0"/>
            </a:br>
            <a:r>
              <a:rPr lang="en-US" dirty="0" smtClean="0"/>
              <a:t>all patients</a:t>
            </a:r>
            <a:endParaRPr lang="en-US" dirty="0"/>
          </a:p>
        </p:txBody>
      </p:sp>
      <p:sp>
        <p:nvSpPr>
          <p:cNvPr id="3" name="Footer Placeholder 2"/>
          <p:cNvSpPr>
            <a:spLocks noGrp="1"/>
          </p:cNvSpPr>
          <p:nvPr>
            <p:ph type="ftr" sz="quarter" idx="11"/>
          </p:nvPr>
        </p:nvSpPr>
        <p:spPr>
          <a:xfrm>
            <a:off x="5257800" y="612648"/>
            <a:ext cx="3886200" cy="457200"/>
          </a:xfrm>
        </p:spPr>
        <p:txBody>
          <a:bodyPr/>
          <a:lstStyle/>
          <a:p>
            <a:r>
              <a:rPr lang="en-US" smtClean="0"/>
              <a:t>City Wide ED Orientation, June 2015</a:t>
            </a:r>
            <a:endParaRPr lang="en-CA" dirty="0"/>
          </a:p>
        </p:txBody>
      </p:sp>
      <p:sp>
        <p:nvSpPr>
          <p:cNvPr id="5" name="TextBox 4"/>
          <p:cNvSpPr txBox="1"/>
          <p:nvPr/>
        </p:nvSpPr>
        <p:spPr>
          <a:xfrm>
            <a:off x="228600" y="2514600"/>
            <a:ext cx="8686800" cy="1815882"/>
          </a:xfrm>
          <a:prstGeom prst="rect">
            <a:avLst/>
          </a:prstGeom>
          <a:noFill/>
        </p:spPr>
        <p:txBody>
          <a:bodyPr wrap="square" rtlCol="0">
            <a:spAutoFit/>
          </a:bodyPr>
          <a:lstStyle/>
          <a:p>
            <a:pPr marL="285750" indent="-285750">
              <a:buFont typeface="Wingdings" pitchFamily="2" charset="2"/>
              <a:buChar char="Ø"/>
            </a:pPr>
            <a:r>
              <a:rPr lang="en-US" sz="2800" dirty="0" smtClean="0"/>
              <a:t>Full A, B, C assessment</a:t>
            </a:r>
          </a:p>
          <a:p>
            <a:pPr marL="285750" indent="-285750">
              <a:buFont typeface="Wingdings" pitchFamily="2" charset="2"/>
              <a:buChar char="Ø"/>
            </a:pPr>
            <a:r>
              <a:rPr lang="en-US" sz="2800" dirty="0" err="1" smtClean="0"/>
              <a:t>Neuro</a:t>
            </a:r>
            <a:r>
              <a:rPr lang="en-US" sz="2800" dirty="0" smtClean="0"/>
              <a:t> vitals and full assessment on all patients whose presenting complaint is </a:t>
            </a:r>
            <a:r>
              <a:rPr lang="en-US" sz="2800" dirty="0" err="1" smtClean="0"/>
              <a:t>neuro</a:t>
            </a:r>
            <a:r>
              <a:rPr lang="en-US" sz="2800" dirty="0" smtClean="0"/>
              <a:t>-related</a:t>
            </a:r>
          </a:p>
          <a:p>
            <a:pPr marL="285750" indent="-285750">
              <a:buFont typeface="Wingdings" pitchFamily="2" charset="2"/>
              <a:buChar char="Ø"/>
            </a:pPr>
            <a:r>
              <a:rPr lang="en-US" sz="2800" dirty="0" smtClean="0"/>
              <a:t>Fingerpick if altered LOC (as per medical directive)</a:t>
            </a:r>
          </a:p>
        </p:txBody>
      </p:sp>
    </p:spTree>
    <p:extLst>
      <p:ext uri="{BB962C8B-B14F-4D97-AF65-F5344CB8AC3E}">
        <p14:creationId xmlns:p14="http://schemas.microsoft.com/office/powerpoint/2010/main" val="29951999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Custom 1">
      <a:dk1>
        <a:srgbClr val="494949"/>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24A4FC"/>
      </a:hlink>
      <a:folHlink>
        <a:srgbClr val="B2B2B2"/>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8276</TotalTime>
  <Words>5732</Words>
  <Application>Microsoft Office PowerPoint</Application>
  <PresentationFormat>On-screen Show (4:3)</PresentationFormat>
  <Paragraphs>1025</Paragraphs>
  <Slides>105</Slides>
  <Notes>76</Notes>
  <HiddenSlides>22</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07" baseType="lpstr">
      <vt:lpstr>Urban</vt:lpstr>
      <vt:lpstr>GALLERY</vt:lpstr>
      <vt:lpstr>Neurological Assessment</vt:lpstr>
      <vt:lpstr>PowerPoint Presentation</vt:lpstr>
      <vt:lpstr>PowerPoint Presentation</vt:lpstr>
      <vt:lpstr>NENA Core Competencies: Neuro</vt:lpstr>
      <vt:lpstr>PowerPoint Presentation</vt:lpstr>
      <vt:lpstr>PowerPoint Presentation</vt:lpstr>
      <vt:lpstr>PowerPoint Presentation</vt:lpstr>
      <vt:lpstr>Brief Anatomy Review:</vt:lpstr>
      <vt:lpstr>Neuron</vt:lpstr>
      <vt:lpstr>Myelin Sheath</vt:lpstr>
      <vt:lpstr>CSF</vt:lpstr>
      <vt:lpstr>PowerPoint Presentation</vt:lpstr>
      <vt:lpstr>PowerPoint Presentation</vt:lpstr>
      <vt:lpstr>Autonomic Nervous System</vt:lpstr>
      <vt:lpstr>PowerPoint Presentation</vt:lpstr>
      <vt:lpstr>PowerPoint Presentation</vt:lpstr>
      <vt:lpstr>Pressure Receptors</vt:lpstr>
      <vt:lpstr>Somatic Nervous System</vt:lpstr>
      <vt:lpstr>Somatic Nervous System</vt:lpstr>
      <vt:lpstr>PowerPoint Presentation</vt:lpstr>
      <vt:lpstr>CNS:  The Brain</vt:lpstr>
      <vt:lpstr>The Lobes</vt:lpstr>
      <vt:lpstr>PowerPoint Presentation</vt:lpstr>
      <vt:lpstr>Suture Lines</vt:lpstr>
      <vt:lpstr>Cranial Nerves</vt:lpstr>
      <vt:lpstr>Blood supply</vt:lpstr>
      <vt:lpstr>Key Points:</vt:lpstr>
      <vt:lpstr>Cerebral Perfusion</vt:lpstr>
      <vt:lpstr>CPP &amp; ICP</vt:lpstr>
      <vt:lpstr>Cerebral Perfusion</vt:lpstr>
      <vt:lpstr>Intracranial Pressure</vt:lpstr>
      <vt:lpstr>The Spinal Cord</vt:lpstr>
      <vt:lpstr>The Spinal Cord</vt:lpstr>
      <vt:lpstr>PowerPoint Presentation</vt:lpstr>
      <vt:lpstr>Spinal Cord: Nerve &amp; Vascular Pathways</vt:lpstr>
      <vt:lpstr>Neurological Assessment &amp; Monitoring in the ED</vt:lpstr>
      <vt:lpstr>Neuro Assessment</vt:lpstr>
      <vt:lpstr>Evaluate LOC:</vt:lpstr>
      <vt:lpstr>PowerPoint Presentation</vt:lpstr>
      <vt:lpstr>Secondary Neuro Assessment</vt:lpstr>
      <vt:lpstr>Evaluate LOC:</vt:lpstr>
      <vt:lpstr>GCS Tips</vt:lpstr>
      <vt:lpstr>PowerPoint Presentation</vt:lpstr>
      <vt:lpstr>Examples of Presentations Requiring GCS &amp; Full Neuro. Assessment</vt:lpstr>
      <vt:lpstr>PowerPoint Presentation</vt:lpstr>
      <vt:lpstr>GCS ---Paeds</vt:lpstr>
      <vt:lpstr>GCS</vt:lpstr>
      <vt:lpstr>Neuro Assessment</vt:lpstr>
      <vt:lpstr>Possible Factors in Altered LOC: </vt:lpstr>
      <vt:lpstr>Cerebral Edema</vt:lpstr>
      <vt:lpstr>PowerPoint Presentation</vt:lpstr>
      <vt:lpstr>Increased Intracranial Pressure</vt:lpstr>
      <vt:lpstr>Abnormal Posturing</vt:lpstr>
      <vt:lpstr>PowerPoint Presentation</vt:lpstr>
      <vt:lpstr>Abnormal Posturing</vt:lpstr>
      <vt:lpstr>ED Management of Inc. ICP</vt:lpstr>
      <vt:lpstr>Nursing Responsibilities</vt:lpstr>
      <vt:lpstr>Meds. To Dec. Inc. ICP</vt:lpstr>
      <vt:lpstr>Nursing Care</vt:lpstr>
      <vt:lpstr>Specific Neurological Emergencies</vt:lpstr>
      <vt:lpstr>Seizures</vt:lpstr>
      <vt:lpstr>Seizure: assessment</vt:lpstr>
      <vt:lpstr>Seizures</vt:lpstr>
      <vt:lpstr>Febrile Seizures</vt:lpstr>
      <vt:lpstr>Stroke: CVA</vt:lpstr>
      <vt:lpstr>Ischemic Strokes</vt:lpstr>
      <vt:lpstr>Stroke Protocol</vt:lpstr>
      <vt:lpstr>Hemorrhagic Stroke</vt:lpstr>
      <vt:lpstr>Transient Ischemic Attack TIAs</vt:lpstr>
      <vt:lpstr>Meningitis</vt:lpstr>
      <vt:lpstr>Bacterial meningitis</vt:lpstr>
      <vt:lpstr>Signs and Symptoms </vt:lpstr>
      <vt:lpstr>Treatment</vt:lpstr>
      <vt:lpstr>Headaches</vt:lpstr>
      <vt:lpstr>Assessment</vt:lpstr>
      <vt:lpstr>Head Injuries: S &amp; S</vt:lpstr>
      <vt:lpstr>Scalp Lacerations</vt:lpstr>
      <vt:lpstr>Open brain injury</vt:lpstr>
      <vt:lpstr>Closed Head Injury</vt:lpstr>
      <vt:lpstr>Bleeds</vt:lpstr>
      <vt:lpstr>Epidural Hematomas</vt:lpstr>
      <vt:lpstr>Subdural Hematomas</vt:lpstr>
      <vt:lpstr>Subarachnoid Hemorrhage</vt:lpstr>
      <vt:lpstr>Intracerebral Hemorrhage</vt:lpstr>
      <vt:lpstr>Diffuse Axonal Injury</vt:lpstr>
      <vt:lpstr>PowerPoint Presentation</vt:lpstr>
      <vt:lpstr>PowerPoint Presentation</vt:lpstr>
      <vt:lpstr>Skull Fractures</vt:lpstr>
      <vt:lpstr>Battle’s Sign</vt:lpstr>
      <vt:lpstr>Remember:</vt:lpstr>
      <vt:lpstr>Spinal Cord Injury</vt:lpstr>
      <vt:lpstr>Spinal Cord Injury</vt:lpstr>
      <vt:lpstr>Spinal Cord Injury</vt:lpstr>
      <vt:lpstr>SCIWORA</vt:lpstr>
      <vt:lpstr>Cauda Equina Syndrome</vt:lpstr>
      <vt:lpstr>Cauda Equina Syndrome</vt:lpstr>
      <vt:lpstr>Cauda Equina Syndrome</vt:lpstr>
      <vt:lpstr>Assessing &amp; Monitoring</vt:lpstr>
      <vt:lpstr>Initial Documentation: Required for all patients</vt:lpstr>
      <vt:lpstr>Scales: SCT</vt:lpstr>
      <vt:lpstr>Spinal Cord Testing</vt:lpstr>
      <vt:lpstr>Reassessments: Neurological</vt:lpstr>
      <vt:lpstr>PowerPoint Presentation</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Neurology Assessment</dc:title>
  <dc:creator>Steve Simpson</dc:creator>
  <cp:lastModifiedBy>Sarah Dillon</cp:lastModifiedBy>
  <cp:revision>301</cp:revision>
  <cp:lastPrinted>2003-05-20T02:36:07Z</cp:lastPrinted>
  <dcterms:created xsi:type="dcterms:W3CDTF">2002-04-29T01:35:28Z</dcterms:created>
  <dcterms:modified xsi:type="dcterms:W3CDTF">2015-09-28T15:24:48Z</dcterms:modified>
</cp:coreProperties>
</file>